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95" r:id="rId2"/>
    <p:sldId id="396" r:id="rId3"/>
    <p:sldId id="405" r:id="rId4"/>
    <p:sldId id="406" r:id="rId5"/>
    <p:sldId id="412" r:id="rId6"/>
    <p:sldId id="413" r:id="rId7"/>
    <p:sldId id="397" r:id="rId8"/>
    <p:sldId id="398" r:id="rId9"/>
    <p:sldId id="399" r:id="rId10"/>
    <p:sldId id="414" r:id="rId11"/>
    <p:sldId id="415" r:id="rId12"/>
    <p:sldId id="400" r:id="rId13"/>
    <p:sldId id="416" r:id="rId14"/>
    <p:sldId id="362" r:id="rId15"/>
    <p:sldId id="411" r:id="rId16"/>
    <p:sldId id="386" r:id="rId17"/>
    <p:sldId id="408" r:id="rId18"/>
    <p:sldId id="409" r:id="rId19"/>
    <p:sldId id="410" r:id="rId20"/>
    <p:sldId id="407" r:id="rId21"/>
    <p:sldId id="385" r:id="rId22"/>
    <p:sldId id="387" r:id="rId23"/>
    <p:sldId id="404" r:id="rId24"/>
    <p:sldId id="417" r:id="rId25"/>
    <p:sldId id="401" r:id="rId26"/>
    <p:sldId id="402" r:id="rId27"/>
    <p:sldId id="403" r:id="rId28"/>
    <p:sldId id="419" r:id="rId29"/>
    <p:sldId id="420" r:id="rId30"/>
    <p:sldId id="421" r:id="rId31"/>
    <p:sldId id="423" r:id="rId32"/>
    <p:sldId id="424" r:id="rId33"/>
    <p:sldId id="418" r:id="rId34"/>
    <p:sldId id="422" r:id="rId35"/>
    <p:sldId id="429" r:id="rId36"/>
    <p:sldId id="345" r:id="rId37"/>
    <p:sldId id="431" r:id="rId38"/>
    <p:sldId id="430" r:id="rId39"/>
    <p:sldId id="357" r:id="rId40"/>
    <p:sldId id="358" r:id="rId41"/>
    <p:sldId id="348" r:id="rId42"/>
    <p:sldId id="315" r:id="rId43"/>
    <p:sldId id="365" r:id="rId44"/>
    <p:sldId id="366" r:id="rId45"/>
    <p:sldId id="367" r:id="rId46"/>
    <p:sldId id="432" r:id="rId47"/>
    <p:sldId id="364" r:id="rId48"/>
    <p:sldId id="433" r:id="rId49"/>
    <p:sldId id="434" r:id="rId50"/>
    <p:sldId id="435" r:id="rId51"/>
    <p:sldId id="380" r:id="rId52"/>
    <p:sldId id="371" r:id="rId53"/>
    <p:sldId id="370" r:id="rId54"/>
    <p:sldId id="373" r:id="rId55"/>
    <p:sldId id="280" r:id="rId56"/>
    <p:sldId id="360" r:id="rId57"/>
    <p:sldId id="388" r:id="rId58"/>
    <p:sldId id="389" r:id="rId59"/>
    <p:sldId id="390" r:id="rId60"/>
    <p:sldId id="391" r:id="rId61"/>
    <p:sldId id="394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08000"/>
    <a:srgbClr val="993300"/>
    <a:srgbClr val="990099"/>
    <a:srgbClr val="009999"/>
    <a:srgbClr val="00CC99"/>
    <a:srgbClr val="800080"/>
    <a:srgbClr val="00AA00"/>
    <a:srgbClr val="000099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32" autoAdjust="0"/>
    <p:restoredTop sz="96801" autoAdjust="0"/>
  </p:normalViewPr>
  <p:slideViewPr>
    <p:cSldViewPr snapToGrid="0">
      <p:cViewPr varScale="1">
        <p:scale>
          <a:sx n="130" d="100"/>
          <a:sy n="130" d="100"/>
        </p:scale>
        <p:origin x="1572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9CCF5E1D-D3A4-4C57-85EC-9AE157244DB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7A789842-32F8-41BA-BB29-073C8826CFA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2B6DCD7-FA47-4AFF-9122-28C54CA7CF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99E14487-D179-476E-89AA-B6B1E9CE381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73734" name="Rectangle 6">
            <a:extLst>
              <a:ext uri="{FF2B5EF4-FFF2-40B4-BE49-F238E27FC236}">
                <a16:creationId xmlns:a16="http://schemas.microsoft.com/office/drawing/2014/main" id="{B71A0CD1-34C5-4626-999E-B9E8225168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27F9B39E-6946-4973-97F1-AF5340EED8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562438B-7CD3-4DBE-89FE-65E5D382C9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62438B-7CD3-4DBE-89FE-65E5D382C9B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17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7F9979-04B9-49DD-BAD0-C268274161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13B3BAA-8AAE-4B72-8A0A-43F4FAD7B5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5869662-8E06-4427-892C-3FAC0B0FB2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F8B68-DFB7-401B-A97D-3C69218EB5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287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32E540-8EDA-40A6-8BD2-7478EDD285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62A714-B13C-403F-9068-26F85DEB2C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3FE8F5B-2323-4AE8-9CDD-6517FC0CB9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B08D8-6B52-47E3-91FF-D5D584D495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978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BC7D94-1002-4896-909C-8B28839A41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2A655A1-75B1-4D27-96AE-435B572905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38956A6-4A75-40F8-91BB-63F7386A79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58601-1103-4461-A481-12692BF34D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68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AC3385-E66D-4E44-BA1C-7D1D8800E8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CC3E94-B09D-4BAF-AC5E-C422E755FE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FCB535-2CFB-4111-AC81-51D017BFB4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8D94F-A6C1-4EC3-AA5A-6D961CB65B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30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BF380E-ABBB-4049-BAE8-332D1B6E21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B67D45-734B-4C78-8C2A-F59903E696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987EC2-845C-4580-ABBF-B261B5501B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65027-E1B6-4BAA-AD07-D987DF19F1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13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C8385-C99C-44C7-8E32-47E1AC0968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119516-80C5-49B0-A26D-DA11B46814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A1510-1443-4772-8650-D26A6E98D9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AA66A-3B96-4901-BAD1-E67B3B8B73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08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2E708A0-7818-42B5-BD06-A8BACC3F7C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D648DB-F213-4CC4-85DD-A8EE6F03F3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457457-D934-4F4E-B179-090FD8F278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B774E-5C7F-4550-8FF1-85197E5BE9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482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6B63D6-5875-487E-B48B-0C113E5DA9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A59DB67-BA84-4F8C-AD5E-B006F5D930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D36D0B-B843-4C5E-A031-253243DA96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74AD6-1D72-40B3-AAFD-38370A4575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738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9B289FF-DF25-4122-A411-E6B9C08BC2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9B5C143-2ABE-45CE-9207-D733941ACC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D0962F4-8FF3-40F2-B9A0-BD0B8AC847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62725-6245-4693-A08E-07DE40DF10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45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465F32-3269-4406-9D9C-B637B78164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A0063-4754-44E7-9CF2-0D988680FF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4DA37-FF6E-4426-8C6D-6FD34B716C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8F1DA-B6E0-4084-9AD5-BD9D7DA330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3487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B14D4-6A65-45B5-A124-689062037F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7A09F9-9EDA-48E1-AF63-6DA11F4B96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BA018-6AB2-4CC6-A860-8A47AEFF3E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86433-2933-479A-9908-848AAE2B9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096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3162843-E2B4-4A79-9C24-91A57DBB3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D8BA895-213D-4149-A059-455BC46757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A3FCE00-96FA-4127-AEC9-645257A7B4A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C0D8440-2ACC-4D94-957A-D9F8505B26E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4CB4BF6-B949-4993-827F-D5A3210643B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9D82019-4801-44C8-8A33-D3A84D9FFE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ftp://ftp-trace.ncbi.nlm.nih.gov/sra/sdk/current/sratoolkit.current-centos_linux64.tar.gz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ftp://ftp-trace.ncbi.nlm.nih.gov/sra/sdk/current/sratoolkit.current-centos_linux64.tar.gz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SCII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projects/bowtie-bio/files/bowtie2/2.2.3/bowtie2-2.2.3-linux-x86_64.zip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hyperlink" Target="https://www.ncbi.nlm.nih.gov/genome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hyperlink" Target="https://www.ncbi.nlm.nih.gov/genome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x.psu.edu/~rsharris/lastz/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95A0528B-D4FB-409C-8C11-FF4457F47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004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Guest Lecture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b="1" dirty="0"/>
              <a:t>Bodo Linz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b="1" dirty="0"/>
              <a:t>02/18/20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B3EDB-BDD0-45B8-A9D5-B9E96164F853}"/>
              </a:ext>
            </a:extLst>
          </p:cNvPr>
          <p:cNvSpPr txBox="1"/>
          <p:nvPr/>
        </p:nvSpPr>
        <p:spPr>
          <a:xfrm>
            <a:off x="1" y="273705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Bacterial Genomics:</a:t>
            </a:r>
          </a:p>
          <a:p>
            <a:pPr algn="ctr"/>
            <a:r>
              <a:rPr lang="en-US" sz="3200" b="1" dirty="0"/>
              <a:t>From sequencing reads </a:t>
            </a:r>
          </a:p>
          <a:p>
            <a:pPr algn="ctr"/>
            <a:r>
              <a:rPr lang="en-US" sz="3200" b="1" dirty="0"/>
              <a:t>to multiple genome alignment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738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D052BF-6978-4063-8A54-F1918C80E23A}"/>
              </a:ext>
            </a:extLst>
          </p:cNvPr>
          <p:cNvSpPr/>
          <p:nvPr/>
        </p:nvSpPr>
        <p:spPr>
          <a:xfrm>
            <a:off x="146957" y="289741"/>
            <a:ext cx="89970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20 A’s at beginning of sequence, then split into “reads”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${NAMEGENOME}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1'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OFS="" '</a:t>
            </a:r>
            <a:r>
              <a:rPr lang="en-US" sz="1800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{print "AAAAAAAAAAAAAAAAAAAA",$1}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 | fold -w400 &gt; fake4a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--slave -f /home/bodo/bin/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add_sequence_read_number.R</a:t>
            </a: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cat fake4b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FS="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OFS="" 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{print "&gt;read"$1“b", "\n", $2}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 tr –d '"' &gt;&gt;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${NAMEGENOME}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reads.fa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7E1943-C9A7-4983-B8C6-ED31E06BC471}"/>
              </a:ext>
            </a:extLst>
          </p:cNvPr>
          <p:cNvCxnSpPr>
            <a:cxnSpLocks/>
          </p:cNvCxnSpPr>
          <p:nvPr/>
        </p:nvCxnSpPr>
        <p:spPr>
          <a:xfrm flipH="1" flipV="1">
            <a:off x="3559487" y="4446765"/>
            <a:ext cx="395207" cy="395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3F0B8C-A1BF-4148-8DFE-AC8A8E416B99}"/>
              </a:ext>
            </a:extLst>
          </p:cNvPr>
          <p:cNvSpPr/>
          <p:nvPr/>
        </p:nvSpPr>
        <p:spPr>
          <a:xfrm>
            <a:off x="3983454" y="4660633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"&gt;&gt;" - append to this file 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E68AC-5C65-4069-A506-5611B629CE1F}"/>
              </a:ext>
            </a:extLst>
          </p:cNvPr>
          <p:cNvSpPr/>
          <p:nvPr/>
        </p:nvSpPr>
        <p:spPr>
          <a:xfrm>
            <a:off x="228975" y="349229"/>
            <a:ext cx="457200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F061g_reads.fa 	so far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&gt;read1a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ATGTCTGATTGACCGTAGCATTGTAG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&gt;read2a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TGAGTGCGTACCCGTACGTGACCATT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DA580-748E-42AC-A5C6-A4E9B9F7E5F2}"/>
              </a:ext>
            </a:extLst>
          </p:cNvPr>
          <p:cNvSpPr/>
          <p:nvPr/>
        </p:nvSpPr>
        <p:spPr>
          <a:xfrm>
            <a:off x="256013" y="5014635"/>
            <a:ext cx="3903032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got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&gt;read1a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ATGTCTGATTGACCGTAGCATTGTAG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&gt;read1b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AAAAAAAAAAATGTCTGATTGACCGT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6D219A-6BA6-4FC3-AA24-E4DEF2531F60}"/>
              </a:ext>
            </a:extLst>
          </p:cNvPr>
          <p:cNvCxnSpPr/>
          <p:nvPr/>
        </p:nvCxnSpPr>
        <p:spPr>
          <a:xfrm>
            <a:off x="2204888" y="4498258"/>
            <a:ext cx="0" cy="442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BC7BDC-B063-4BA0-B76A-FFFEB472F9B5}"/>
              </a:ext>
            </a:extLst>
          </p:cNvPr>
          <p:cNvCxnSpPr/>
          <p:nvPr/>
        </p:nvCxnSpPr>
        <p:spPr>
          <a:xfrm>
            <a:off x="4881716" y="5707626"/>
            <a:ext cx="9070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B659D7-6740-4E32-B863-5C298CB7D0EF}"/>
              </a:ext>
            </a:extLst>
          </p:cNvPr>
          <p:cNvSpPr txBox="1"/>
          <p:nvPr/>
        </p:nvSpPr>
        <p:spPr>
          <a:xfrm>
            <a:off x="5818240" y="5508523"/>
            <a:ext cx="3009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now iterate with more A’s</a:t>
            </a:r>
          </a:p>
        </p:txBody>
      </p:sp>
    </p:spTree>
    <p:extLst>
      <p:ext uri="{BB962C8B-B14F-4D97-AF65-F5344CB8AC3E}">
        <p14:creationId xmlns:p14="http://schemas.microsoft.com/office/powerpoint/2010/main" val="39069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D052BF-6978-4063-8A54-F1918C80E23A}"/>
              </a:ext>
            </a:extLst>
          </p:cNvPr>
          <p:cNvSpPr/>
          <p:nvPr/>
        </p:nvSpPr>
        <p:spPr>
          <a:xfrm>
            <a:off x="146957" y="304490"/>
            <a:ext cx="89970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40 A’s at beginning of sequence, then split into “reads”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read1c	read2c	read3c ……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60 A’s at beginning of sequence, then split into “reads”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read1d	read2d	read3d ……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80 A’s at beginning of sequence, then split into “reads”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read1e	read2e	read3e ……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100 A’s at beginning of sequence, then split into “reads”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read1f	read2f	read3f ……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380 A’s at beginning of sequence, then split into “reads”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read1t	read2t	read3t ……</a:t>
            </a: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We got overlapping forward reads, let’s get the reverse reads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E726A4-6774-476E-BD71-D6DD49B59ED4}"/>
              </a:ext>
            </a:extLst>
          </p:cNvPr>
          <p:cNvSpPr/>
          <p:nvPr/>
        </p:nvSpPr>
        <p:spPr>
          <a:xfrm>
            <a:off x="228602" y="3957085"/>
            <a:ext cx="87974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echo ""</a:t>
            </a:r>
            <a:b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</a:b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echo "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reverse genome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"</a:t>
            </a:r>
            <a:b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</a:b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echo "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-----------------------------------------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"</a:t>
            </a:r>
            <a:b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</a:b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cat ${NAMEGENOME}.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</a:rPr>
              <a:t>fasta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 |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 "NR &gt; 1" |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 '{print $1}' &gt;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</a:rPr>
              <a:t>temp.fas</a:t>
            </a:r>
            <a:b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</a:br>
            <a:b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</a:b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cat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</a:rPr>
              <a:t>temp.fas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 | tr "[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</a:rPr>
              <a:t>ATGCatgcNn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]" "[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</a:rPr>
              <a:t>TACGtacgNn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]" | rev |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 '{print "&gt;F061g-rev.fasta","\n",$1}' &gt; ${NAMEGENOME}-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</a:rPr>
              <a:t>rev.fasta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8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494843-6EF0-4477-8808-CD1B8E7AEA33}"/>
              </a:ext>
            </a:extLst>
          </p:cNvPr>
          <p:cNvSpPr/>
          <p:nvPr/>
        </p:nvSpPr>
        <p:spPr>
          <a:xfrm>
            <a:off x="243351" y="461716"/>
            <a:ext cx="86794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Let’s walk through: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echo ""</a:t>
            </a:r>
            <a:b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echo "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reverse genome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b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echo "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-----------------------------------------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  <a:b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cat ${NAMEGENOME}.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fasta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|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"NR &gt; 1" |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'{print $1}' &gt;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temp.fas</a:t>
            </a:r>
            <a:b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"NR &gt; 1" – select all rows except row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'{print $1}' – print what we got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cat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temp.fas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| tr "[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ATGCatgcNn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]" "[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TACGtacgNn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]" | rev |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'{print "&gt;F029g-rev.fasta","\n",$1}' &gt; ${NAMEGENOME}-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rev.fasta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tr "[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ATGCatgcNn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]" "[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TACGtacgNn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]" – change A to T, T to A,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C to G, G to C, a to t, t to a, etc.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rev – reverse resulting sequence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'{print "&gt;F029g-rev.fasta","\n",$1}’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write header "&gt;F029g-rev.fasta", then new line ("\n")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, then the new reverse sequence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6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1DCD52-C867-4D3A-87AF-18D568E17407}"/>
              </a:ext>
            </a:extLst>
          </p:cNvPr>
          <p:cNvSpPr/>
          <p:nvPr/>
        </p:nvSpPr>
        <p:spPr>
          <a:xfrm>
            <a:off x="117988" y="295334"/>
            <a:ext cx="89522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Repeat with reverse genome and add reads to previous file</a:t>
            </a:r>
          </a:p>
          <a:p>
            <a:pPr lvl="0"/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 reverse genome into 400 bp fragments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0"/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"-------------------------------------------"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${NAMEGENOME}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rev.fasta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'NR &gt; 1' | fold -w400 &gt; fake4a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A94571-69A9-4D83-9F87-5B870540A211}"/>
              </a:ext>
            </a:extLst>
          </p:cNvPr>
          <p:cNvSpPr/>
          <p:nvPr/>
        </p:nvSpPr>
        <p:spPr>
          <a:xfrm>
            <a:off x="125360" y="1759578"/>
            <a:ext cx="8812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fake4b |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FS="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OFS="" 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{print "&gt;read"$1"</a:t>
            </a:r>
            <a:r>
              <a:rPr lang="en-US" sz="1800" b="1" u="sng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</a:t>
            </a:r>
            <a:r>
              <a:rPr lang="en-US" sz="1800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"\n", $2}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tr –d '"’ &gt;&gt;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${NAMEGENOME}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reads.fa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C97874-0885-412F-89C3-EFF157FB53DB}"/>
              </a:ext>
            </a:extLst>
          </p:cNvPr>
          <p:cNvCxnSpPr>
            <a:cxnSpLocks/>
          </p:cNvCxnSpPr>
          <p:nvPr/>
        </p:nvCxnSpPr>
        <p:spPr>
          <a:xfrm flipV="1">
            <a:off x="7801897" y="2175388"/>
            <a:ext cx="221226" cy="324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429474-46A2-4D96-8DF0-8F9D68FF9DDF}"/>
              </a:ext>
            </a:extLst>
          </p:cNvPr>
          <p:cNvSpPr txBox="1"/>
          <p:nvPr/>
        </p:nvSpPr>
        <p:spPr>
          <a:xfrm>
            <a:off x="7101348" y="2477729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different</a:t>
            </a:r>
          </a:p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suffix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5FE26-9AFF-4030-9C7E-FCBD403283C7}"/>
              </a:ext>
            </a:extLst>
          </p:cNvPr>
          <p:cNvSpPr/>
          <p:nvPr/>
        </p:nvSpPr>
        <p:spPr>
          <a:xfrm>
            <a:off x="7378" y="3320108"/>
            <a:ext cx="91366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add 20 A’s at beginning of rev sequence, split into “reads”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${NAMEGENOME}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.fasta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'NR &gt; 1' |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OFS="" '</a:t>
            </a:r>
            <a:r>
              <a:rPr lang="en-US" sz="1800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{print "AAAAAAAAAAAAAAAAAAAA",$1}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| fold -w400 &gt; fake4a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--slave -f /home/bodo/bin/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add_sequence_read_number.R</a:t>
            </a: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fake4b |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FS="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OFS="" 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{print "&gt;read"$1“revb", "\n", $2}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tr –d '"' &gt;&gt;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${NAMEGENOME}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reads.fa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885F34-609E-48A7-963A-82F3147615CA}"/>
              </a:ext>
            </a:extLst>
          </p:cNvPr>
          <p:cNvCxnSpPr/>
          <p:nvPr/>
        </p:nvCxnSpPr>
        <p:spPr>
          <a:xfrm>
            <a:off x="523567" y="6275439"/>
            <a:ext cx="9070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9B2B41-9933-4249-8CAB-12D35127F412}"/>
              </a:ext>
            </a:extLst>
          </p:cNvPr>
          <p:cNvSpPr txBox="1"/>
          <p:nvPr/>
        </p:nvSpPr>
        <p:spPr>
          <a:xfrm>
            <a:off x="1541207" y="5766620"/>
            <a:ext cx="5502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iterate with more A’s</a:t>
            </a:r>
          </a:p>
          <a:p>
            <a:r>
              <a:rPr lang="en-US" sz="2000" dirty="0"/>
              <a:t>We got the reads file from a complete genome.</a:t>
            </a:r>
          </a:p>
        </p:txBody>
      </p:sp>
    </p:spTree>
    <p:extLst>
      <p:ext uri="{BB962C8B-B14F-4D97-AF65-F5344CB8AC3E}">
        <p14:creationId xmlns:p14="http://schemas.microsoft.com/office/powerpoint/2010/main" val="3995450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The only option: use the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sratoolkit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from NCBI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to download </a:t>
            </a:r>
            <a:r>
              <a:rPr lang="en-US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sratoolkit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,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wget</a:t>
            </a: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u="sng" dirty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ftp://ftp-trace.ncbi.nlm.nih.gov/sra/sdk/current/sratoolkit.current-centos_linux64.tar.gz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# or wherever the program is currently located at the </a:t>
            </a:r>
            <a:r>
              <a:rPr lang="en-US" sz="1800" dirty="0" err="1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ncbi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website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5F45A1-9DA3-4AFC-8AEC-5BA239F7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48" y="3114627"/>
            <a:ext cx="4845483" cy="37433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709435-3057-4632-ADBF-AC732CF69CF4}"/>
              </a:ext>
            </a:extLst>
          </p:cNvPr>
          <p:cNvSpPr/>
          <p:nvPr/>
        </p:nvSpPr>
        <p:spPr>
          <a:xfrm>
            <a:off x="1609371" y="4483698"/>
            <a:ext cx="1310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# still there!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1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The only option: use the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sratoolkit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from NCBI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to download </a:t>
            </a:r>
            <a:r>
              <a:rPr lang="en-US" sz="18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sratoolkit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,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wget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u="sng" dirty="0">
                <a:solidFill>
                  <a:srgbClr val="0070C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ftp://ftp-trace.ncbi.nlm.nih.gov/sra/sdk/current/sratoolkit.current-centos_linux64.tar.gz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# or wherever the program is currently located at the </a:t>
            </a:r>
            <a:r>
              <a:rPr lang="en-US" sz="1800" dirty="0" err="1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ncbi</a:t>
            </a: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website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to unpack the toolkit,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tar -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xzf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sratoolkit.current-centos_linux64.tar.gz</a:t>
            </a: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a typeface="Times New Roman" panose="02020603050405020304" pitchFamily="18" charset="0"/>
              </a:rPr>
              <a:t>- location of </a:t>
            </a:r>
            <a:r>
              <a:rPr lang="en-US" sz="1800" dirty="0" err="1">
                <a:ea typeface="Times New Roman" panose="02020603050405020304" pitchFamily="18" charset="0"/>
              </a:rPr>
              <a:t>fastq</a:t>
            </a:r>
            <a:r>
              <a:rPr lang="en-US" sz="1800" dirty="0">
                <a:ea typeface="Times New Roman" panose="02020603050405020304" pitchFamily="18" charset="0"/>
              </a:rPr>
              <a:t>-dump and other commands: 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de-DE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~/[user_name]/sra-toolkit/bin/fastq-dump</a:t>
            </a: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90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Where do you find the archive?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1B1919-5F14-4329-B9BD-AA1E3B7F3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9" y="1426313"/>
            <a:ext cx="7694908" cy="34749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FB4D1A-AEC0-4172-BDD1-A861E5422431}"/>
              </a:ext>
            </a:extLst>
          </p:cNvPr>
          <p:cNvSpPr/>
          <p:nvPr/>
        </p:nvSpPr>
        <p:spPr>
          <a:xfrm>
            <a:off x="1689315" y="3138407"/>
            <a:ext cx="922149" cy="3952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9B1F45-7E8D-4D0F-BCC6-50AD06652EAF}"/>
              </a:ext>
            </a:extLst>
          </p:cNvPr>
          <p:cNvSpPr/>
          <p:nvPr/>
        </p:nvSpPr>
        <p:spPr>
          <a:xfrm>
            <a:off x="663677" y="53475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click on the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BioSample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, e.g. SAMN02189846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0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 – from where?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5853F83-506D-44A4-AD9D-F6DCB889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9" y="1173796"/>
            <a:ext cx="8456435" cy="45295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2CEF9F-6263-4844-97E1-59461734818C}"/>
              </a:ext>
            </a:extLst>
          </p:cNvPr>
          <p:cNvCxnSpPr/>
          <p:nvPr/>
        </p:nvCxnSpPr>
        <p:spPr>
          <a:xfrm flipH="1" flipV="1">
            <a:off x="2324746" y="4618495"/>
            <a:ext cx="689674" cy="976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7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 – from where?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82F78D-8F6F-4CC4-A5CD-16E39767B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3" y="1366433"/>
            <a:ext cx="8203413" cy="396498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04AD14-ECC4-498B-81A8-499270E5EA5F}"/>
              </a:ext>
            </a:extLst>
          </p:cNvPr>
          <p:cNvSpPr/>
          <p:nvPr/>
        </p:nvSpPr>
        <p:spPr>
          <a:xfrm>
            <a:off x="1983783" y="3177153"/>
            <a:ext cx="3479370" cy="5889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03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 – from where?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2A7543-A1C9-496E-B01E-2FC27DEF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8" y="1259098"/>
            <a:ext cx="7361695" cy="42653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34F4FB-675E-4AD3-8534-322EA062C283}"/>
              </a:ext>
            </a:extLst>
          </p:cNvPr>
          <p:cNvCxnSpPr/>
          <p:nvPr/>
        </p:nvCxnSpPr>
        <p:spPr>
          <a:xfrm>
            <a:off x="1379349" y="5129939"/>
            <a:ext cx="66642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96A1B2-FCE5-4105-BED1-9B96A6F2FF7B}"/>
              </a:ext>
            </a:extLst>
          </p:cNvPr>
          <p:cNvSpPr/>
          <p:nvPr/>
        </p:nvSpPr>
        <p:spPr>
          <a:xfrm>
            <a:off x="833283" y="588590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This is the SRA for this genome: SRR935461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>
            <a:extLst>
              <a:ext uri="{FF2B5EF4-FFF2-40B4-BE49-F238E27FC236}">
                <a16:creationId xmlns:a16="http://schemas.microsoft.com/office/drawing/2014/main" id="{95A0528B-D4FB-409C-8C11-FF4457F47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004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Guest Lecture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b="1" dirty="0"/>
              <a:t>Bodo Linz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b="1" dirty="0"/>
              <a:t>02/18/20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B3EDB-BDD0-45B8-A9D5-B9E96164F853}"/>
              </a:ext>
            </a:extLst>
          </p:cNvPr>
          <p:cNvSpPr txBox="1"/>
          <p:nvPr/>
        </p:nvSpPr>
        <p:spPr>
          <a:xfrm>
            <a:off x="271220" y="2403840"/>
            <a:ext cx="86713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Today’s lecture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Download complete genomes from NCBI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Split complete genome into overlapping “reads”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Download a Short Read Archive (SRA) from NCBI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Join paired reads from the archive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Align joined reads/split “reads” against a reference genome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Call SNPs, generate consensus sequence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Generate multiple genome alignment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Make pairwise genome comparisons using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sz="2400" dirty="0"/>
              <a:t>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2400" dirty="0"/>
              <a:t>, visualize in Artemis Comparison Tool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Extract and assemble a gene sequence from an SRA</a:t>
            </a:r>
          </a:p>
        </p:txBody>
      </p:sp>
    </p:spTree>
    <p:extLst>
      <p:ext uri="{BB962C8B-B14F-4D97-AF65-F5344CB8AC3E}">
        <p14:creationId xmlns:p14="http://schemas.microsoft.com/office/powerpoint/2010/main" val="2218041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short read archive (SRA) from NCBI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de-DE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~/[user_name]/sra-toolkit/bin/fastq-dump</a:t>
            </a: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de-DE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go to the /bin directory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Since the documentation is pretty minimal, here is the command line to type: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./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-dump --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outdir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~/bodo.2/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Bholmesii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--skip-technical  --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readids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--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dumpbase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--split-files --clip SRR_ID</a:t>
            </a: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./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-dump – start the command 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-dump in the current directory “./”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outdir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– specify the output directory, here 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~/bodo.2/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Bholmesii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--skip-technical – dump only biological reads, skip info such as: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Application Read Forward -&gt; Technical Read Forward &lt;- Application Read Reverse - Technical Read Reverse.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readids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– append the real read-ID after spot ID ‘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accession.spot.readid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dumpbase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– formats sequence using base space (default other than </a:t>
            </a:r>
            <a:r>
              <a:rPr lang="en-US" sz="1800" dirty="0" err="1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SOLiD</a:t>
            </a: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--split-files – Save forward and reverse reads into separate files. Files will receive suffix corresponding to read number.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# --clip SRR_ID – change the SRR_ID to whatever the ID is, e.g.  SRR942665</a:t>
            </a:r>
          </a:p>
        </p:txBody>
      </p:sp>
    </p:spTree>
    <p:extLst>
      <p:ext uri="{BB962C8B-B14F-4D97-AF65-F5344CB8AC3E}">
        <p14:creationId xmlns:p14="http://schemas.microsoft.com/office/powerpoint/2010/main" val="66047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352609"/>
            <a:ext cx="8748272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e.g.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./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-dump --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outdir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~/bodo.2/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Bholmesii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fastq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--skip-technical  --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readids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--</a:t>
            </a:r>
            <a:r>
              <a:rPr lang="en-US" sz="1800" b="1" dirty="0" err="1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dumpbase</a:t>
            </a:r>
            <a:r>
              <a:rPr lang="en-US" sz="1800" b="1" dirty="0">
                <a:solidFill>
                  <a:srgbClr val="00AA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--split-files --clip SRR942665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Downloaded paired reads: SRR942665_1.fastq and SRR942665_2.fastq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Let’s have a look at the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FASTQ</a:t>
            </a:r>
            <a:r>
              <a:rPr lang="en-US" sz="1800" dirty="0">
                <a:ea typeface="Times New Roman" panose="02020603050405020304" pitchFamily="18" charset="0"/>
              </a:rPr>
              <a:t> format, it’s in 4 lines: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@SEQ_ID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</a:rPr>
              <a:t>NUCLEOTIDE_SEQUENCE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+ (sometimes with </a:t>
            </a:r>
            <a:r>
              <a:rPr lang="en-US" sz="1800" dirty="0" err="1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seqID</a:t>
            </a: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 again)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QUALITY_SCORES_FOR_ALL_NUCLEOTIDES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e.g.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@SRR942665.3.1 SOLEXA4:47:D1RLFACXX:6:1101:2945:2102 length=101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TTCTGTGGAAAGGTGAGGTCATCGACGTCGGCGTGCGCCTCGGCGCGCAGGCCCACTTTGTCCAGGCAGTCCCAGGCCAGGGCGCGCGCATCGGCCAGGCC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+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CCCFFDFFHHFHHIGGIIAEEHHJHGIJJJJIG@AGGIHGIGEADDDDDBDDBDBBBDDDDCDCCCBBBCDDDDC@BDDBBDDBBBBBBB@B&lt;@DBDABBD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quality value characters in left-to-right increasing order of quality (</a:t>
            </a:r>
            <a:r>
              <a:rPr lang="en-US" sz="1800" dirty="0">
                <a:hlinkClick r:id="rId2"/>
              </a:rPr>
              <a:t>ASCII</a:t>
            </a:r>
            <a:r>
              <a:rPr lang="en-US" sz="1800" dirty="0"/>
              <a:t>):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</a:rPr>
              <a:t>#$%&amp;'()*+,-./0123456789:;&lt;=&gt;?@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</a:rPr>
              <a:t>ABCDEFGHIJKLMNOPQRSTUVWXYZ[\]^_`</a:t>
            </a:r>
            <a:r>
              <a:rPr lang="en-US" sz="1800" dirty="0" err="1">
                <a:highlight>
                  <a:srgbClr val="C0C0C0"/>
                </a:highlight>
              </a:rPr>
              <a:t>abcdefghijklmnopqrstuvwxyz</a:t>
            </a:r>
            <a:r>
              <a:rPr lang="en-US" sz="1800" dirty="0">
                <a:highlight>
                  <a:srgbClr val="C0C0C0"/>
                </a:highlight>
              </a:rPr>
              <a:t>{|}~</a:t>
            </a:r>
          </a:p>
        </p:txBody>
      </p:sp>
    </p:spTree>
    <p:extLst>
      <p:ext uri="{BB962C8B-B14F-4D97-AF65-F5344CB8AC3E}">
        <p14:creationId xmlns:p14="http://schemas.microsoft.com/office/powerpoint/2010/main" val="2041815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935" y="461095"/>
            <a:ext cx="888222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Join the paired reads: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SRR942665_1.fastq and SRR942665_2.fastq using </a:t>
            </a:r>
            <a:r>
              <a:rPr lang="en-US" sz="1800" b="1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</a:t>
            </a:r>
            <a:r>
              <a:rPr lang="en-US" sz="1800" b="1" dirty="0">
                <a:highlight>
                  <a:srgbClr val="C0C0C0"/>
                </a:highlight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a typeface="Times New Roman" panose="02020603050405020304" pitchFamily="18" charset="0"/>
              </a:rPr>
              <a:t>Magoc</a:t>
            </a:r>
            <a:r>
              <a:rPr lang="en-US" sz="1800" dirty="0">
                <a:ea typeface="Times New Roman" panose="02020603050405020304" pitchFamily="18" charset="0"/>
              </a:rPr>
              <a:t> and </a:t>
            </a:r>
            <a:r>
              <a:rPr lang="en-US" sz="1800" dirty="0" err="1">
                <a:ea typeface="Times New Roman" panose="02020603050405020304" pitchFamily="18" charset="0"/>
              </a:rPr>
              <a:t>Salzberg</a:t>
            </a:r>
            <a:r>
              <a:rPr lang="en-US" sz="1800" dirty="0">
                <a:ea typeface="Times New Roman" panose="02020603050405020304" pitchFamily="18" charset="0"/>
              </a:rPr>
              <a:t> (2011). FLASH: fast length adjustment of short reads to improve genome assemblies. </a:t>
            </a:r>
            <a:r>
              <a:rPr lang="en-US" sz="1800" i="1" dirty="0">
                <a:ea typeface="Times New Roman" panose="02020603050405020304" pitchFamily="18" charset="0"/>
              </a:rPr>
              <a:t>Bioinformatics</a:t>
            </a:r>
            <a:r>
              <a:rPr lang="en-US" sz="1800" dirty="0">
                <a:ea typeface="Times New Roman" panose="02020603050405020304" pitchFamily="18" charset="0"/>
              </a:rPr>
              <a:t> </a:t>
            </a:r>
            <a:r>
              <a:rPr lang="en-US" sz="1800" b="1" dirty="0">
                <a:ea typeface="Times New Roman" panose="02020603050405020304" pitchFamily="18" charset="0"/>
              </a:rPr>
              <a:t>27</a:t>
            </a:r>
            <a:r>
              <a:rPr lang="en-US" sz="1800" dirty="0">
                <a:ea typeface="Times New Roman" panose="02020603050405020304" pitchFamily="18" charset="0"/>
              </a:rPr>
              <a:t>: 2957-2963.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very accurate and fast tool to merge overlapping paired-end reads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Merged read pairs result in unpaired longer reads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Longer reads are preferred in genome assembly and analysis processes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 &lt;mates1.fastq&gt; &lt;mates2.fastq&gt; [-m </a:t>
            </a:r>
            <a:r>
              <a:rPr lang="en-US" sz="1800" b="1" dirty="0" err="1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minOverlap</a:t>
            </a: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[-M </a:t>
            </a:r>
            <a:r>
              <a:rPr lang="en-US" sz="1800" b="1" dirty="0" err="1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maxOverlap</a:t>
            </a: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[-x </a:t>
            </a:r>
            <a:r>
              <a:rPr lang="en-US" sz="1800" b="1" dirty="0" err="1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mismatchRatio</a:t>
            </a: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 SRR942665_1.fastq SRR942665_2.fastq –m 10 –M 200 –x 0.1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You get 5 files: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out.notCombined_1.fastq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out.notCombined_2.fastq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out.hist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out.histogram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6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61" y="815024"/>
            <a:ext cx="88822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</a:rPr>
              <a:t>Joined paired reads are in: 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rename: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mv </a:t>
            </a:r>
            <a:r>
              <a:rPr lang="en-US" sz="1800" b="1" dirty="0" err="1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Bhz5132_SRR942665_joined.fastq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		strain	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archiveID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+mj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if wanted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rename: </a:t>
            </a: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mv out.notCombined_1.fastq Bhz5132_SRR942665_nc1.fastq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  <a:cs typeface="Courier New" panose="02070309020205020404" pitchFamily="49" charset="0"/>
              </a:rPr>
              <a:t>rename: </a:t>
            </a:r>
            <a:r>
              <a:rPr lang="en-US" sz="1800" b="1" dirty="0">
                <a:solidFill>
                  <a:srgbClr val="00AA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mv out.notCombined_2.fastq Bhz5132_SRR942665_nc2.fastq</a:t>
            </a:r>
            <a:endParaRPr lang="en-US" sz="1800" b="1" dirty="0">
              <a:solidFill>
                <a:srgbClr val="00AA00"/>
              </a:solidFill>
              <a:latin typeface="+mj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66BBE29-E78F-4F39-8AA7-B8284A057590}"/>
              </a:ext>
            </a:extLst>
          </p:cNvPr>
          <p:cNvCxnSpPr/>
          <p:nvPr/>
        </p:nvCxnSpPr>
        <p:spPr>
          <a:xfrm flipV="1">
            <a:off x="4486262" y="2264001"/>
            <a:ext cx="0" cy="232475"/>
          </a:xfrm>
          <a:prstGeom prst="straightConnector1">
            <a:avLst/>
          </a:prstGeom>
          <a:ln w="1270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D42960-0FE9-437C-8387-DFA85E3864DD}"/>
              </a:ext>
            </a:extLst>
          </p:cNvPr>
          <p:cNvCxnSpPr/>
          <p:nvPr/>
        </p:nvCxnSpPr>
        <p:spPr>
          <a:xfrm flipV="1">
            <a:off x="5351584" y="2276917"/>
            <a:ext cx="0" cy="232475"/>
          </a:xfrm>
          <a:prstGeom prst="straightConnector1">
            <a:avLst/>
          </a:prstGeom>
          <a:ln w="1270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6B9201-1735-49E8-9BFE-E0DE8B30E0AA}"/>
              </a:ext>
            </a:extLst>
          </p:cNvPr>
          <p:cNvSpPr txBox="1"/>
          <p:nvPr/>
        </p:nvSpPr>
        <p:spPr>
          <a:xfrm>
            <a:off x="457199" y="4176792"/>
            <a:ext cx="84411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Congratulations, </a:t>
            </a:r>
          </a:p>
          <a:p>
            <a:r>
              <a:rPr lang="en-US" sz="2800" dirty="0"/>
              <a:t>you got the joined reads from a Short Read Archive!</a:t>
            </a:r>
          </a:p>
        </p:txBody>
      </p:sp>
    </p:spTree>
    <p:extLst>
      <p:ext uri="{BB962C8B-B14F-4D97-AF65-F5344CB8AC3E}">
        <p14:creationId xmlns:p14="http://schemas.microsoft.com/office/powerpoint/2010/main" val="413929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1DCD52-C867-4D3A-87AF-18D568E17407}"/>
              </a:ext>
            </a:extLst>
          </p:cNvPr>
          <p:cNvSpPr/>
          <p:nvPr/>
        </p:nvSpPr>
        <p:spPr>
          <a:xfrm>
            <a:off x="132735" y="1902906"/>
            <a:ext cx="8952271" cy="428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change genome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reads.fa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to genome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reads.fastq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run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perl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script 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fasta_to_fastq.pl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we have multiple genomes and run the script in a loop</a:t>
            </a:r>
          </a:p>
          <a:p>
            <a:pPr lvl="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files=$(ls *_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reads.fa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file in $files; do name={file%%”.fa”};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~/bin/fasta_to_fastq.pl ${name}.fa &gt; ${name}.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 echo “done with $name”; done</a:t>
            </a:r>
          </a:p>
          <a:p>
            <a:pPr lvl="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files=$(ls *_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reads.fa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 create a list that contains all files ending at _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reads.fa</a:t>
            </a: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for file in $files; do name={file%%”.fa”}; - for all files in this list, use the file name without “.fa”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~/bin/fasta_to_fastq.pl ${name}.fa &gt; ${name}.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files run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script fasta_to_fastq.pl with input file ${name}.fa, save as output file ${name}.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B2B41-9933-4249-8CAB-12D35127F412}"/>
              </a:ext>
            </a:extLst>
          </p:cNvPr>
          <p:cNvSpPr txBox="1"/>
          <p:nvPr/>
        </p:nvSpPr>
        <p:spPr>
          <a:xfrm>
            <a:off x="213850" y="302342"/>
            <a:ext cx="84876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We got the joined reads from a Short Read Archive in </a:t>
            </a:r>
            <a:r>
              <a:rPr lang="en-US" sz="2000" dirty="0" err="1"/>
              <a:t>fastq</a:t>
            </a:r>
            <a:r>
              <a:rPr lang="en-US" sz="2000" dirty="0"/>
              <a:t> format.</a:t>
            </a:r>
          </a:p>
          <a:p>
            <a:endParaRPr lang="en-US" sz="2000" dirty="0"/>
          </a:p>
          <a:p>
            <a:r>
              <a:rPr lang="en-US" sz="2000" dirty="0"/>
              <a:t>Problem: We got the reads file from a complete genome in </a:t>
            </a:r>
            <a:r>
              <a:rPr lang="en-US" sz="2000" dirty="0" err="1"/>
              <a:t>fasta</a:t>
            </a:r>
            <a:r>
              <a:rPr lang="en-US" sz="2000" dirty="0"/>
              <a:t> format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F061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_reads.fa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5736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14DE17-BBC9-445A-92D4-7A0B3FE8EC4C}"/>
              </a:ext>
            </a:extLst>
          </p:cNvPr>
          <p:cNvSpPr/>
          <p:nvPr/>
        </p:nvSpPr>
        <p:spPr>
          <a:xfrm>
            <a:off x="0" y="376084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#Copyright (c) 2010 LUQMAN HAKIM BIN ABDUL HADI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#!/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use strict;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my $file = $ARGV[0];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open FILE, $file;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my ($header, $sequence,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sequence_length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sequence_quality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while(&lt;FILE&gt;)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chomp $_;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($_ =~ /^&gt;(.+)/)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if($header ne "")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print "\@".$header."\n";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print $sequence."\n";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print "+"."\n";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print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sequence_quality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."\n";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$header = $1;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$sequence = "";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sequence_length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sequence_quality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else {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$sequence .= $_;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sequence_length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length($_);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for(my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sequence_length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 {$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sequence_quality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.= "I"}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close FILE;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"\@".$header."\n";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$sequence."\n";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"+"."\n";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sequence_quality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."\n";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85781C-663B-4752-82FA-2EF35F45CE99}"/>
              </a:ext>
            </a:extLst>
          </p:cNvPr>
          <p:cNvSpPr/>
          <p:nvPr/>
        </p:nvSpPr>
        <p:spPr>
          <a:xfrm>
            <a:off x="140214" y="465436"/>
            <a:ext cx="7904728" cy="5236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We will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align multiple genomes and run all steps in a loop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align *.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fastq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files from SRA or from split genomes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to the reference genome using 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bowtie2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change .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file to .bam file using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samtools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view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sort bam file using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samtools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sort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call variants using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bcftools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mpileup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/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bcftools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call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remove low quality variants by setting a threshold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remove indels, check for potential problems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zip the variant file using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bgzip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index the variant files using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bcftools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index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generate consensus sequence using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bcftools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consensus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change header and make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fasta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sequence one line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make multiple alignment using 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653512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916E0D-6F94-4523-8038-0C141CFB5101}"/>
              </a:ext>
            </a:extLst>
          </p:cNvPr>
          <p:cNvSpPr/>
          <p:nvPr/>
        </p:nvSpPr>
        <p:spPr>
          <a:xfrm>
            <a:off x="162232" y="379982"/>
            <a:ext cx="889327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BOWTIE2</a:t>
            </a:r>
            <a:b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# download from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http://sourceforge.net/projects/bowtie-bio/files/bowtie2/2.2.3/bowtie2-2.2.3-linux-x86_64.zip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# unzip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unzip bowtie2-2.2.3-linux-x86_64.zip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# copy unzipped executables into $PATH (e.g.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</a:rPr>
              <a:t>~/bin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cd bowtie2-2.2.3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cp bowtie* ~/bin/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# generate bowtie2 index files of the reference sequence(s)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# bowtie2-build -f &lt;reference&gt; &lt;reference-index&gt;   (-f is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fasta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format, default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fastq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(-q)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 reference genome database: 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bowtie2-build -f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ref.fas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</a:rPr>
              <a:t> ref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Install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samtools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bcftools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htslib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root: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Download current releases from www.htslib.org/download: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samtools-1.9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>
                <a:highlight>
                  <a:srgbClr val="C0C0C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bcftools-1.9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sz="1800" dirty="0">
                <a:highlight>
                  <a:srgbClr val="C0C0C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htslib-1.9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 into /home/Downloads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extract each</a:t>
            </a:r>
          </a:p>
        </p:txBody>
      </p:sp>
    </p:spTree>
    <p:extLst>
      <p:ext uri="{BB962C8B-B14F-4D97-AF65-F5344CB8AC3E}">
        <p14:creationId xmlns:p14="http://schemas.microsoft.com/office/powerpoint/2010/main" val="2430160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861F72-31C1-4F7F-86DF-C7109500DDDB}"/>
              </a:ext>
            </a:extLst>
          </p:cNvPr>
          <p:cNvSpPr/>
          <p:nvPr/>
        </p:nvSpPr>
        <p:spPr>
          <a:xfrm>
            <a:off x="265470" y="450540"/>
            <a:ext cx="873841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download and install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ncurses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samtools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yum install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ncurses-devel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Building and installing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samtools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cd samtools-1.9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./configure --prefix=/home/bodo/bin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optional to define directory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make install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Building and installing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bcftools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cd bcftools-1.9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./configure --prefix=/home/bodo/bin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optional to define directory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make install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Building and installing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htslib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cd htslib-1.9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./configure --prefix=/home/bodo/bin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optional to define directory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make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make install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73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B9484-CBBD-42FE-938D-FE05841F2F60}"/>
              </a:ext>
            </a:extLst>
          </p:cNvPr>
          <p:cNvSpPr/>
          <p:nvPr/>
        </p:nvSpPr>
        <p:spPr>
          <a:xfrm>
            <a:off x="162233" y="477659"/>
            <a:ext cx="8804786" cy="6418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align *.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fastq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files from SRA or from split genomes to the reference genome using </a:t>
            </a:r>
            <a:r>
              <a:rPr lang="en-US" sz="1800" dirty="0">
                <a:highlight>
                  <a:srgbClr val="D3D3D3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bowtie2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the reference genome database built? 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bowtie2-build -f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ref.fas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ref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syntax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bowtie2 -x &lt;</a:t>
            </a:r>
            <a:r>
              <a:rPr lang="en-US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-1 &lt;mate1&gt; -2 &lt;mate2&gt; -U &lt;unpaired&gt; -S &lt;</a:t>
            </a:r>
            <a:r>
              <a:rPr lang="en-US" sz="1800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</a:t>
            </a: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output&gt;</a:t>
            </a:r>
            <a:endParaRPr lang="en-US" sz="18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files=$(ls *_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reads.fastq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file in $files; do name=${file%%”_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reads.fastq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”}; bowtie2 -p 6 -k 2 -x ref -U ${name}_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reads.fastq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-S ${name}.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| echo “done with $name”; done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bowtie2 -p 6	</a:t>
            </a: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your computer has multiple processors use -p option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C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-k 2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	</a:t>
            </a:r>
            <a:r>
              <a:rPr lang="en-US" sz="18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-k 2, bowtie2 searches for at most 2 distinct alignments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change .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to .bam file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files=$(ls *.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 file in $files; do name={file%%”.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”};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samtools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view -S -b ${name}.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sam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&gt; ${name}.bam | echo “done with $name“; done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1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complete genome from NCBI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https://www.ncbi.nlm.nih.gov/genome/</a:t>
            </a:r>
            <a:endParaRPr lang="en-US" sz="20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j-lt"/>
                <a:ea typeface="Times New Roman" panose="02020603050405020304" pitchFamily="18" charset="0"/>
              </a:rPr>
              <a:t>type the species: </a:t>
            </a:r>
            <a:r>
              <a:rPr lang="en-US" sz="2000" i="1" dirty="0">
                <a:latin typeface="+mj-lt"/>
                <a:ea typeface="Times New Roman" panose="02020603050405020304" pitchFamily="18" charset="0"/>
              </a:rPr>
              <a:t>Bordetella holmesii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j-lt"/>
                <a:ea typeface="Times New Roman" panose="02020603050405020304" pitchFamily="18" charset="0"/>
              </a:rPr>
              <a:t>Select: Genome Assembly and Annotation report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E2D930-70A4-4863-AF96-D9EC0F76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80" y="2945461"/>
            <a:ext cx="6641023" cy="304439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A7C40C-565C-4BC7-AAA5-90B2FAD8F91F}"/>
              </a:ext>
            </a:extLst>
          </p:cNvPr>
          <p:cNvCxnSpPr>
            <a:cxnSpLocks/>
          </p:cNvCxnSpPr>
          <p:nvPr/>
        </p:nvCxnSpPr>
        <p:spPr>
          <a:xfrm flipH="1">
            <a:off x="4138047" y="4548753"/>
            <a:ext cx="395207" cy="3332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C80AA8-9820-4AB8-9D5F-C6C544F6D036}"/>
              </a:ext>
            </a:extLst>
          </p:cNvPr>
          <p:cNvSpPr/>
          <p:nvPr/>
        </p:nvSpPr>
        <p:spPr>
          <a:xfrm>
            <a:off x="199102" y="490366"/>
            <a:ext cx="8708923" cy="6365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sort bam file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files=$(ls *.bam)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file in $files; do name={file%%”.bam”};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samtools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sort ${name}.bam -o ${name}.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sorted.bam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| echo “done with $name”; done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# call variants from a sorted bam file (</a:t>
            </a:r>
            <a:r>
              <a:rPr lang="en-US" sz="1800" u="sng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important: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use the same reference file as in bowtie2)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files=$(ls *.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sorted.bam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for file in $files; do name=${file%%".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sorted.bam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"};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bcftools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mpileup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-f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ref.fa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${name}.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sorted.bam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|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bcftools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call -mv -o ${name}.call.vcf | echo “done with $name”; done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highlight>
                <a:srgbClr val="D3D3D3"/>
              </a:highlight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r>
              <a:rPr lang="en-US" sz="1800" dirty="0"/>
              <a:t># remove indels,  remove low quality variants by setting a threshold</a:t>
            </a:r>
          </a:p>
          <a:p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files=$(ls *.call.vcf)</a:t>
            </a:r>
          </a:p>
          <a:p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file in $files; do name=${file%%".call.vcf"}; cat ${name}.call.vcf | grep -v "INDEL“ |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bcftools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view -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‘%QUAL&gt;=80’ &gt; ${name}.calls.vcf | echo “running $name”; done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grep -v "INDEL“ -  unselect INDELs (optional, if you want SNPs only, otherwise do not unselect)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bcftools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view -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‘%QUAL&gt;=80’ -  set quality threshold of 80</a:t>
            </a:r>
            <a:endParaRPr lang="en-US" sz="1800" dirty="0">
              <a:solidFill>
                <a:srgbClr val="0000CC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115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C80AA8-9820-4AB8-9D5F-C6C544F6D036}"/>
              </a:ext>
            </a:extLst>
          </p:cNvPr>
          <p:cNvSpPr/>
          <p:nvPr/>
        </p:nvSpPr>
        <p:spPr>
          <a:xfrm>
            <a:off x="176979" y="269140"/>
            <a:ext cx="8708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# remove indels – F061.call.vcf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85B2A5-1587-496A-9A76-56396C3D2E42}"/>
              </a:ext>
            </a:extLst>
          </p:cNvPr>
          <p:cNvSpPr/>
          <p:nvPr/>
        </p:nvSpPr>
        <p:spPr>
          <a:xfrm>
            <a:off x="0" y="822981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#CHROM	POS	ID	REF	ALT	QUAL	FILTER	INFO</a:t>
            </a:r>
          </a:p>
          <a:p>
            <a:r>
              <a:rPr lang="en-US" dirty="0"/>
              <a:t>CP007494	12370	.	TCCCCC	TCCCCCC	124	.	</a:t>
            </a:r>
            <a:r>
              <a:rPr lang="en-US" dirty="0">
                <a:solidFill>
                  <a:srgbClr val="FF0000"/>
                </a:solidFill>
              </a:rPr>
              <a:t>INDEL</a:t>
            </a:r>
            <a:r>
              <a:rPr lang="en-US" dirty="0"/>
              <a:t>;IDV=21;IMF=0.954545;DP=22;VDB=0.00….</a:t>
            </a:r>
          </a:p>
          <a:p>
            <a:r>
              <a:rPr lang="en-US" dirty="0"/>
              <a:t>CP007494	12384	.	GCC	GCCC	161	.	INDEL;IDV=23;IMF=1;DP=23;VDB=0.00131074;S…</a:t>
            </a:r>
          </a:p>
          <a:p>
            <a:r>
              <a:rPr lang="en-US" dirty="0"/>
              <a:t>CP007494	13477	.	GCCC	GCCCC	171	.	INDEL;IDV=39;IMF=0.975;DP=40;VDB=0.734156;….</a:t>
            </a:r>
          </a:p>
          <a:p>
            <a:r>
              <a:rPr lang="en-US" dirty="0"/>
              <a:t>CP007494	18817	.	C	A	177	.	DP=40;VDB=0.706575;SGB=-0.693145;MQSB=1;….</a:t>
            </a:r>
          </a:p>
          <a:p>
            <a:r>
              <a:rPr lang="en-US" dirty="0"/>
              <a:t>CP007494	19713	.	TGGGG	TGGGGG	177	.	INDEL;IDV=39;IMF=0.975;DP=40;VDB=0.74084;S</a:t>
            </a:r>
          </a:p>
          <a:p>
            <a:r>
              <a:rPr lang="en-US" dirty="0"/>
              <a:t>CP007494	19862	.	GCCCCC	GCCCCCC	173	.	INDEL;IDV=39;IMF=0.975;DP=40;VDB=0.730783;….</a:t>
            </a:r>
          </a:p>
          <a:p>
            <a:r>
              <a:rPr lang="en-US" dirty="0"/>
              <a:t>CP007494	20286	.	AGGGGG	AGGGGGG	177	.	INDEL;IDV=40;IMF=1;DP=40;VDB=0.727385;SGB=...</a:t>
            </a:r>
          </a:p>
          <a:p>
            <a:r>
              <a:rPr lang="en-US" dirty="0"/>
              <a:t>CP007494	23192	.	T	C	177	.	DP=40;VDB=0.688692;SGB=-0.693145;MQSB=1;M..</a:t>
            </a:r>
          </a:p>
          <a:p>
            <a:r>
              <a:rPr lang="en-US" dirty="0"/>
              <a:t>CP007494	23198	.	A	G	177	.	DP=40;VDB=0.699478;SGB=-0.693145;MQSB=1;M…</a:t>
            </a:r>
          </a:p>
          <a:p>
            <a:r>
              <a:rPr lang="en-US" dirty="0"/>
              <a:t>CP007494	23806	.	GCCC	GCCCC	159	.	INDEL;IDV=40;IMF=1;DP=40;VDB=0.753943;SGB…</a:t>
            </a:r>
          </a:p>
          <a:p>
            <a:r>
              <a:rPr lang="en-US" dirty="0"/>
              <a:t>CP007494	23826	.	CGGGGGG	CGGGGGGG	119	.	INDEL;IDV=39;IMF=0.975;DP=40;VDB=0.753946;S…</a:t>
            </a:r>
          </a:p>
          <a:p>
            <a:r>
              <a:rPr lang="en-US" dirty="0"/>
              <a:t>CP007494	26776	.	GCCCCC	GCCCCCC	177	.	INDEL;IDV=39;IMF=0.975;DP=40;VDB=0.699478;S…</a:t>
            </a:r>
          </a:p>
          <a:p>
            <a:r>
              <a:rPr lang="en-US" dirty="0"/>
              <a:t>CP007494	28257	.	CGGGGG	CGGGGGG	173	.	INDEL;IDV=39;IMF=0.975;DP=40;VDB=0.730783;S…</a:t>
            </a:r>
          </a:p>
          <a:p>
            <a:r>
              <a:rPr lang="en-US" dirty="0"/>
              <a:t>CP007494	28910	.	GCCCCC	GCCCCCC	171	.	</a:t>
            </a:r>
            <a:r>
              <a:rPr lang="en-US" dirty="0">
                <a:solidFill>
                  <a:srgbClr val="FF0000"/>
                </a:solidFill>
              </a:rPr>
              <a:t>INDEL</a:t>
            </a:r>
            <a:r>
              <a:rPr lang="en-US" dirty="0"/>
              <a:t>;IDV=39;IMF=0.975;DP=40;VDB=0.74084;S…</a:t>
            </a:r>
          </a:p>
          <a:p>
            <a:r>
              <a:rPr lang="en-US" dirty="0"/>
              <a:t>CP007494	36469	.	A	G	175	.	DP=40;VDB=0.727385;SGB=-0.693145;MQSB=1;M…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47B84-6575-486C-A965-946E17D3C7CD}"/>
              </a:ext>
            </a:extLst>
          </p:cNvPr>
          <p:cNvSpPr/>
          <p:nvPr/>
        </p:nvSpPr>
        <p:spPr>
          <a:xfrm>
            <a:off x="221226" y="2954819"/>
            <a:ext cx="89227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files=$(ls *.call.vcf)</a:t>
            </a:r>
          </a:p>
          <a:p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file in $files; do name=${file%%".call.vcf"}; cat ${name}.call.vcf | grep -v "INDEL" &gt; test.vcf 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DDC95-4B20-4F8D-8169-103414F45B65}"/>
              </a:ext>
            </a:extLst>
          </p:cNvPr>
          <p:cNvSpPr/>
          <p:nvPr/>
        </p:nvSpPr>
        <p:spPr>
          <a:xfrm>
            <a:off x="0" y="3995732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#CHROM	POS	ID	REF	ALT	QUAL	FILTER	INFO</a:t>
            </a:r>
          </a:p>
          <a:p>
            <a:r>
              <a:rPr lang="en-US" dirty="0"/>
              <a:t>CP007494	18817	.	C	A	177	.	DP=40;VDB=0.706575;SGB=-0.693145;MQSB=1;</a:t>
            </a:r>
          </a:p>
          <a:p>
            <a:r>
              <a:rPr lang="en-US" dirty="0"/>
              <a:t>CP007494	23192	.	T	C	177	.	DP=40;VDB=0.688692;SGB=-0.693145;MQSB=1;</a:t>
            </a:r>
          </a:p>
          <a:p>
            <a:r>
              <a:rPr lang="en-US" dirty="0"/>
              <a:t>CP007494	23198	.	A	G	177	.	DP=40;VDB=0.699478;SGB=-0.693145;MQSB=1;</a:t>
            </a:r>
          </a:p>
          <a:p>
            <a:r>
              <a:rPr lang="en-US" dirty="0"/>
              <a:t>CP007494	36469	.	A	G	175	.	DP=40;VDB=0.727385;SGB=-0.693145;MQSB=1;</a:t>
            </a:r>
          </a:p>
          <a:p>
            <a:r>
              <a:rPr lang="en-US" dirty="0"/>
              <a:t>CP007494	49966	.	G	A	176	.	DP=40;VDB=0.589467;SGB=-0.693144;MQSB=1;</a:t>
            </a:r>
          </a:p>
          <a:p>
            <a:r>
              <a:rPr lang="en-US" dirty="0"/>
              <a:t>CP007494	56749	.	C	T	176	.	DP=40;VDB=0.611779;SGB=-0.693144;MQSB=1;</a:t>
            </a:r>
          </a:p>
          <a:p>
            <a:r>
              <a:rPr lang="en-US" dirty="0"/>
              <a:t>CP007494	101035	.	C	G	39.3362	.	DP=18;VDB=0.0014347;SGB=-0.636426;RPB=0.</a:t>
            </a:r>
          </a:p>
          <a:p>
            <a:r>
              <a:rPr lang="en-US" dirty="0"/>
              <a:t>CP007494	101036	.	G	T	39.3362	.	DP=18;VDB=0.00113077;SGB=-0.636426;RPB=0</a:t>
            </a:r>
          </a:p>
          <a:p>
            <a:r>
              <a:rPr lang="en-US" dirty="0"/>
              <a:t>CP007494	101042	.	C	G	4.03223	.	DP=18;VDB=0.00113077;SGB=-0.636426;RPB=0</a:t>
            </a:r>
          </a:p>
          <a:p>
            <a:r>
              <a:rPr lang="en-US" dirty="0"/>
              <a:t>CP007494	101045	.	C	A	4.03223	.	DP=18;VDB=0.0014347;SGB=-0.636426;RPB=0.</a:t>
            </a:r>
          </a:p>
          <a:p>
            <a:r>
              <a:rPr lang="en-US" dirty="0"/>
              <a:t>CP007494	101046	.	A	T	4.03223	.	DP=18;VDB=0.00113077;SGB=-0.636426;RPB=0</a:t>
            </a:r>
          </a:p>
          <a:p>
            <a:r>
              <a:rPr lang="en-US" dirty="0"/>
              <a:t>CP007494	101048	.	T	G	4.03223	.	DP=18;VDB=0.00130514;SGB=-0.636426;RPB=0</a:t>
            </a:r>
          </a:p>
          <a:p>
            <a:r>
              <a:rPr lang="en-US" dirty="0"/>
              <a:t>CP007494	101095	.	G	A	141	.	DP=16;VDB=0.000162435;SGB=-0.688148;MQSB</a:t>
            </a:r>
          </a:p>
          <a:p>
            <a:r>
              <a:rPr lang="en-US" dirty="0"/>
              <a:t>CP007494	101182	.	A	G	165	.	DP=24;VDB=0.00155009;SGB=-0.692717;MQSB=</a:t>
            </a:r>
          </a:p>
          <a:p>
            <a:r>
              <a:rPr lang="en-US" dirty="0"/>
              <a:t>CP007494	135659	.	G	A	176	.	DP=40;VDB=0.658446;SGB=-0.693144;MQSB=1;</a:t>
            </a:r>
          </a:p>
          <a:p>
            <a:r>
              <a:rPr lang="en-US" dirty="0"/>
              <a:t>CP007494	158886	.	A	G	178	.	DP=40;VDB=0.647495;SGB=-0.693144;MQSB=1;</a:t>
            </a:r>
          </a:p>
          <a:p>
            <a:r>
              <a:rPr lang="en-US" dirty="0"/>
              <a:t>CP007494	181835	.	C	T	177	.	DP=40;VDB=0.720531;SGB=-0.693145;MQSB=1;</a:t>
            </a:r>
          </a:p>
          <a:p>
            <a:r>
              <a:rPr lang="en-US" dirty="0"/>
              <a:t>CP007494	185923	.	T	C	177	.	DP=40;VDB=0.706575;SGB=-0.693145;MQSB=1;</a:t>
            </a:r>
          </a:p>
          <a:p>
            <a:r>
              <a:rPr lang="en-US" dirty="0"/>
              <a:t>CP007494	187739	.	G	A	91	.	DP=8;VDB=0.000585975;SGB=-0.651104;MQSB=</a:t>
            </a:r>
          </a:p>
          <a:p>
            <a:r>
              <a:rPr lang="en-US" dirty="0"/>
              <a:t>CP007494	191456	.	G	A	178	.	DP=40;VDB=0.595224;SGB=-0.693144;MQSB=1;</a:t>
            </a:r>
          </a:p>
        </p:txBody>
      </p:sp>
    </p:spTree>
    <p:extLst>
      <p:ext uri="{BB962C8B-B14F-4D97-AF65-F5344CB8AC3E}">
        <p14:creationId xmlns:p14="http://schemas.microsoft.com/office/powerpoint/2010/main" val="4152721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C80AA8-9820-4AB8-9D5F-C6C544F6D036}"/>
              </a:ext>
            </a:extLst>
          </p:cNvPr>
          <p:cNvSpPr/>
          <p:nvPr/>
        </p:nvSpPr>
        <p:spPr>
          <a:xfrm>
            <a:off x="176979" y="269140"/>
            <a:ext cx="8708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# set quality </a:t>
            </a:r>
            <a:r>
              <a:rPr lang="en-US" sz="1800" dirty="0" err="1"/>
              <a:t>treshold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47B84-6575-486C-A965-946E17D3C7CD}"/>
              </a:ext>
            </a:extLst>
          </p:cNvPr>
          <p:cNvSpPr/>
          <p:nvPr/>
        </p:nvSpPr>
        <p:spPr>
          <a:xfrm>
            <a:off x="221226" y="2954819"/>
            <a:ext cx="8922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test.vcf |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bcftools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view -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‘%QUAL&gt;=80’ &gt; F061.calls.vcf 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DDC95-4B20-4F8D-8169-103414F45B65}"/>
              </a:ext>
            </a:extLst>
          </p:cNvPr>
          <p:cNvSpPr/>
          <p:nvPr/>
        </p:nvSpPr>
        <p:spPr>
          <a:xfrm>
            <a:off x="0" y="721592"/>
            <a:ext cx="9144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#CHROM	POS	ID	REF	ALT	QUAL	FILTER	INFO</a:t>
            </a:r>
          </a:p>
          <a:p>
            <a:r>
              <a:rPr lang="en-US" dirty="0"/>
              <a:t>CP007494	23198	.	A	G	177	.	DP=40;VDB=0.699478;SGB=-0.693145;MQSB=1;</a:t>
            </a:r>
          </a:p>
          <a:p>
            <a:r>
              <a:rPr lang="en-US" dirty="0"/>
              <a:t>CP007494	36469	.	A	G	175	.	DP=40;VDB=0.727385;SGB=-0.693145;MQSB=1;</a:t>
            </a:r>
          </a:p>
          <a:p>
            <a:r>
              <a:rPr lang="en-US" dirty="0"/>
              <a:t>CP007494	56749	.	C	T	176	.	DP=40;VDB=0.611779;SGB=-0.693144;MQSB=1;</a:t>
            </a:r>
          </a:p>
          <a:p>
            <a:r>
              <a:rPr lang="en-US" dirty="0"/>
              <a:t>CP007494	101035	.	C	G	39.3362	.	DP=18;VDB=0.0014347;SGB=-0.636426;RPB=0.</a:t>
            </a:r>
          </a:p>
          <a:p>
            <a:r>
              <a:rPr lang="en-US" dirty="0"/>
              <a:t>CP007494	101036	.	G	T	39.3362	.	DP=18;VDB=0.00113077;SGB=-0.636426;RPB=0</a:t>
            </a:r>
          </a:p>
          <a:p>
            <a:r>
              <a:rPr lang="en-US" dirty="0"/>
              <a:t>CP007494	101042	.	C	G	4.03223	.	DP=18;VDB=0.00113077;SGB=-0.636426;RPB=0</a:t>
            </a:r>
          </a:p>
          <a:p>
            <a:r>
              <a:rPr lang="en-US" dirty="0"/>
              <a:t>CP007494	101045	.	C	A	4.03223	.	DP=18;VDB=0.0014347;SGB=-0.636426;RPB=0.</a:t>
            </a:r>
          </a:p>
          <a:p>
            <a:r>
              <a:rPr lang="en-US" dirty="0"/>
              <a:t>CP007494	101046	.	A	T	4.03223	.	DP=18;VDB=0.00113077;SGB=-0.636426;RPB=0</a:t>
            </a:r>
          </a:p>
          <a:p>
            <a:r>
              <a:rPr lang="en-US" dirty="0"/>
              <a:t>CP007494	101048	.	T	G	4.03223	.	DP=18;VDB=0.00130514;SGB=-0.636426;RPB=0</a:t>
            </a:r>
          </a:p>
          <a:p>
            <a:r>
              <a:rPr lang="en-US" dirty="0"/>
              <a:t>CP007494	101095	.	G	A	141	.	DP=16;VDB=0.000162435;SGB=-0.688148;MQSB</a:t>
            </a:r>
          </a:p>
          <a:p>
            <a:r>
              <a:rPr lang="en-US" dirty="0"/>
              <a:t>CP007494	101182	.	A	G	165	.	DP=24;VDB=0.00155009;SGB=-0.692717;MQSB=</a:t>
            </a:r>
          </a:p>
          <a:p>
            <a:r>
              <a:rPr lang="en-US" dirty="0"/>
              <a:t>CP007494	135659	.	G	A	176	.	DP=40;VDB=0.658446;SGB=-0.693144;MQSB=1;</a:t>
            </a:r>
          </a:p>
          <a:p>
            <a:r>
              <a:rPr lang="en-US" dirty="0"/>
              <a:t>CP007494	158886	.	A	G	178	.	DP=40;VDB=0.647495;SGB=-0.693144;MQSB=1;</a:t>
            </a:r>
          </a:p>
          <a:p>
            <a:r>
              <a:rPr lang="en-US" dirty="0"/>
              <a:t>CP007494	181835	.	C	T	177	.	DP=40;VDB=0.720531;SGB=-0.693145;MQSB=1;</a:t>
            </a:r>
          </a:p>
          <a:p>
            <a:r>
              <a:rPr lang="en-US" dirty="0"/>
              <a:t>CP007494	187739	.	G	A	91	.	DP=8;VDB=0.000585975;SGB=-0.651104;MQSB=</a:t>
            </a:r>
          </a:p>
          <a:p>
            <a:r>
              <a:rPr lang="en-US" dirty="0"/>
              <a:t>CP007494	191456	.	G	A	178	.	DP=40;VDB=0.595224;SGB=-0.693144;MQSB=1;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7ACD1-C0EF-4478-A4D3-B7F0687A4A95}"/>
              </a:ext>
            </a:extLst>
          </p:cNvPr>
          <p:cNvSpPr/>
          <p:nvPr/>
        </p:nvSpPr>
        <p:spPr>
          <a:xfrm>
            <a:off x="0" y="3516411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#CHROM	POS	ID	REF	ALT	QUAL	FILTER	INFO</a:t>
            </a:r>
          </a:p>
          <a:p>
            <a:r>
              <a:rPr lang="en-US" dirty="0"/>
              <a:t>CP007494	23198	.	A	G	177	.	DP=40;VDB=0.699478;SGB=-0.693145;MQSB=1;</a:t>
            </a:r>
          </a:p>
          <a:p>
            <a:r>
              <a:rPr lang="en-US" dirty="0"/>
              <a:t>CP007494	36469	.	A	G	175	.	DP=40;VDB=0.727385;SGB=-0.693145;MQSB=1;</a:t>
            </a:r>
          </a:p>
          <a:p>
            <a:r>
              <a:rPr lang="en-US" dirty="0"/>
              <a:t>CP007494	56749	.	C	T	176	.	DP=40;VDB=0.611779;SGB=-0.693144;MQSB=1;</a:t>
            </a:r>
          </a:p>
          <a:p>
            <a:r>
              <a:rPr lang="en-US" dirty="0"/>
              <a:t>CP007494	101095	.	G	A	141	.	DP=16;VDB=0.000162435;SGB=-0.688148;MQSB</a:t>
            </a:r>
          </a:p>
          <a:p>
            <a:r>
              <a:rPr lang="en-US" dirty="0"/>
              <a:t>CP007494	101182	.	A	G	165	.	DP=24;VDB=0.00155009;SGB=-0.692717;MQSB=</a:t>
            </a:r>
          </a:p>
          <a:p>
            <a:r>
              <a:rPr lang="en-US" dirty="0"/>
              <a:t>CP007494	135659	.	G	A	176	.	DP=40;VDB=0.658446;SGB=-0.693144;MQSB=1;</a:t>
            </a:r>
          </a:p>
          <a:p>
            <a:r>
              <a:rPr lang="en-US" dirty="0"/>
              <a:t>CP007494	158886	.	A	G	178	.	DP=40;VDB=0.647495;SGB=-0.693144;MQSB=1;</a:t>
            </a:r>
          </a:p>
          <a:p>
            <a:r>
              <a:rPr lang="en-US" dirty="0"/>
              <a:t>CP007494	181835	.	C	T	177	.	DP=40;VDB=0.720531;SGB=-0.693145;MQSB=1;</a:t>
            </a:r>
          </a:p>
          <a:p>
            <a:r>
              <a:rPr lang="en-US" dirty="0"/>
              <a:t>CP007494	187739	.	G	A	91	.	DP=8;VDB=0.000585975;SGB=-0.651104;MQSB=</a:t>
            </a:r>
          </a:p>
          <a:p>
            <a:r>
              <a:rPr lang="en-US" dirty="0"/>
              <a:t>CP007494	191456	.	G	A	178	.	DP=40;VDB=0.595224;SGB=-0.693144;MQSB=1;</a:t>
            </a:r>
          </a:p>
        </p:txBody>
      </p:sp>
    </p:spTree>
    <p:extLst>
      <p:ext uri="{BB962C8B-B14F-4D97-AF65-F5344CB8AC3E}">
        <p14:creationId xmlns:p14="http://schemas.microsoft.com/office/powerpoint/2010/main" val="1220777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092D13-AC9A-4A38-849B-B7448CA7D13B}"/>
              </a:ext>
            </a:extLst>
          </p:cNvPr>
          <p:cNvSpPr/>
          <p:nvPr/>
        </p:nvSpPr>
        <p:spPr>
          <a:xfrm>
            <a:off x="154858" y="708828"/>
            <a:ext cx="8767916" cy="496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# zip the manipulated file using </a:t>
            </a:r>
            <a:r>
              <a:rPr lang="en-US" sz="18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bgzip</a:t>
            </a:r>
            <a:endParaRPr lang="en-US" sz="18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files=$(ls *.calls.vcf)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for file in $files; do name=${file%%".calls.vcf"};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bgzip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${name}.calls.vcf &gt; ${name}.calls.vcf.gz; done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# index the variant files 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files=$(ls *.calls.vcf.gz)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for file in $files; do name=${file%%".calls.vcf.gz"};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bcftools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index ${name}.calls.vcf.gz; done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highlight>
                <a:srgbClr val="D3D3D3"/>
              </a:highlight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r>
              <a:rPr lang="en-US" sz="1800" dirty="0"/>
              <a:t># generate consensus sequence from variants (use the </a:t>
            </a:r>
            <a:r>
              <a:rPr lang="en-US" sz="1800" u="sng" dirty="0"/>
              <a:t>same ref file</a:t>
            </a:r>
            <a:r>
              <a:rPr lang="en-US" sz="1800" dirty="0"/>
              <a:t> as in bowtie2)</a:t>
            </a:r>
          </a:p>
          <a:p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files=$(ls *.calls.vcf.gz)</a:t>
            </a:r>
          </a:p>
          <a:p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file in $files; do name=${file%%".calls.vcf.gz"}; cat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ref.fa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bcftools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consensus -o ${name}.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cns.fa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${name}.calls.vcf.gz &gt; ${name}.out; done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25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1F1224-D2D7-49BB-A333-C47516715D30}"/>
              </a:ext>
            </a:extLst>
          </p:cNvPr>
          <p:cNvSpPr/>
          <p:nvPr/>
        </p:nvSpPr>
        <p:spPr>
          <a:xfrm>
            <a:off x="176980" y="213970"/>
            <a:ext cx="8893277" cy="5499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# change header to file name plus title string and make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fasta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sequence one line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files=$(ls *.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cns.fa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)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for file in $files; do name=${file%%".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cns.fa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"}; 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printf</a:t>
            </a: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"&gt;"$name" alignment against ref genome \n" &gt; ${name}-</a:t>
            </a:r>
            <a:r>
              <a:rPr lang="en-US" sz="18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cns.fasta</a:t>
            </a:r>
            <a:endParaRPr lang="en-US" sz="1800" dirty="0">
              <a:highlight>
                <a:srgbClr val="D3D3D3"/>
              </a:highlight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highlight>
                <a:srgbClr val="D3D3D3"/>
              </a:highlight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changes the header to the actual strain name alignment 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&gt;CP007494 Bordetella holmesii ATCC 54514, IS masked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to &gt;$name alignment against ref genome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writes </a:t>
            </a:r>
            <a:r>
              <a:rPr lang="en-US" sz="1800" u="sng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only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this line</a:t>
            </a:r>
            <a:b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</a:b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cat ${name}.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cns.fa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'BEGIN{RS="&gt;";FS="\n"}NR&gt;1{seq="";for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=2;i&lt;=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NF;i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++) seq=seq""$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 print seq}' &gt;&gt; ${name}-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cns.fasta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 echo “done with $name”; done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RS – Record Separator: end of record marker, default new line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FS – Field Separator: \n separates the fields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for all fields except the first, until the last field, seq is seq plus the next seq</a:t>
            </a:r>
          </a:p>
        </p:txBody>
      </p:sp>
    </p:spTree>
    <p:extLst>
      <p:ext uri="{BB962C8B-B14F-4D97-AF65-F5344CB8AC3E}">
        <p14:creationId xmlns:p14="http://schemas.microsoft.com/office/powerpoint/2010/main" val="3760775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1F1224-D2D7-49BB-A333-C47516715D30}"/>
              </a:ext>
            </a:extLst>
          </p:cNvPr>
          <p:cNvSpPr/>
          <p:nvPr/>
        </p:nvSpPr>
        <p:spPr>
          <a:xfrm>
            <a:off x="162232" y="472067"/>
            <a:ext cx="8893277" cy="5279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# join all consensus sequences into a multiple genome alignment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format: $1(Title)	$2(Seq)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cat ${name}.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cns.fa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|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perl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~/bin/mergelines2.pl |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awk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-v FS=" " -v OFS="\t"} ‘{print $1,$6}’ | tr -d “&gt;” &gt;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Bholmesii.phy</a:t>
            </a:r>
            <a:endParaRPr lang="en-US" sz="1800" dirty="0">
              <a:highlight>
                <a:srgbClr val="C0C0C0"/>
              </a:highlight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highlight>
                <a:srgbClr val="D3D3D3"/>
              </a:highlight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cat ${name}.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cns.fa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 –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opens all consensus sequences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</a:t>
            </a:r>
            <a:r>
              <a:rPr lang="en-US" sz="1800" dirty="0" err="1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perl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~/bin/mergelines2.pl</a:t>
            </a:r>
            <a:r>
              <a:rPr lang="en-US" sz="1800" dirty="0"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– merges every 2 lines into 1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from						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to	&gt;$name	alignment against ref genome	Sequence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</a:t>
            </a:r>
            <a:r>
              <a:rPr lang="en-US" sz="18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awk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-v FS=" " -v OFS="\t"} ‘{print $1,$6}’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fields are separated by spaces,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print $1 (&gt;$name) and $6 (Sequence)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</a:t>
            </a:r>
            <a:r>
              <a:rPr lang="en-US" sz="1800" dirty="0">
                <a:highlight>
                  <a:srgbClr val="C0C0C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tr -d “&gt;”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– delete “&gt;”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6D1177-2D3F-473F-B7A9-9769EBE83913}"/>
              </a:ext>
            </a:extLst>
          </p:cNvPr>
          <p:cNvSpPr/>
          <p:nvPr/>
        </p:nvSpPr>
        <p:spPr>
          <a:xfrm>
            <a:off x="1201993" y="2831860"/>
            <a:ext cx="5678130" cy="680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&gt;$name alignment against ref genome Sequence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7C0B3-D736-4760-ACD3-493247B44B70}"/>
              </a:ext>
            </a:extLst>
          </p:cNvPr>
          <p:cNvSpPr/>
          <p:nvPr/>
        </p:nvSpPr>
        <p:spPr>
          <a:xfrm>
            <a:off x="358833" y="5921130"/>
            <a:ext cx="2486578" cy="6802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$1	  $2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Strain	  Sequence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67B3DB-30E9-4741-93D5-50F483983F6C}"/>
              </a:ext>
            </a:extLst>
          </p:cNvPr>
          <p:cNvCxnSpPr/>
          <p:nvPr/>
        </p:nvCxnSpPr>
        <p:spPr>
          <a:xfrm>
            <a:off x="3628103" y="6032090"/>
            <a:ext cx="74479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D213A9C-5647-48A6-BEC4-3CCF07C52145}"/>
              </a:ext>
            </a:extLst>
          </p:cNvPr>
          <p:cNvSpPr/>
          <p:nvPr/>
        </p:nvSpPr>
        <p:spPr>
          <a:xfrm>
            <a:off x="4572000" y="5656466"/>
            <a:ext cx="4203290" cy="748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Generated a multiple genome alignment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format: $1(Title)	$2(Seq)</a:t>
            </a:r>
            <a:endParaRPr lang="en-US" sz="1800" dirty="0">
              <a:latin typeface="Consolas" panose="020B0609020204030204" pitchFamily="49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59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>
            <a:extLst>
              <a:ext uri="{FF2B5EF4-FFF2-40B4-BE49-F238E27FC236}">
                <a16:creationId xmlns:a16="http://schemas.microsoft.com/office/drawing/2014/main" id="{24E5AF16-66F4-479D-866F-004DE8C1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257175"/>
            <a:ext cx="854392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b="1" dirty="0"/>
              <a:t>How to perform a </a:t>
            </a:r>
            <a:r>
              <a:rPr lang="en-US" altLang="en-US" sz="2000" b="1" u="sng" dirty="0"/>
              <a:t>pairwise</a:t>
            </a:r>
            <a:r>
              <a:rPr lang="en-US" altLang="en-US" sz="2000" b="1" dirty="0"/>
              <a:t> genome comparison and display in ACT?</a:t>
            </a:r>
          </a:p>
          <a:p>
            <a:pPr marL="0" indent="0">
              <a:defRPr/>
            </a:pPr>
            <a:endParaRPr lang="en-US" altLang="en-US" sz="2000" dirty="0"/>
          </a:p>
          <a:p>
            <a:pPr>
              <a:buFontTx/>
              <a:buAutoNum type="arabicPeriod"/>
              <a:defRPr/>
            </a:pPr>
            <a:r>
              <a:rPr lang="en-US" altLang="en-US" sz="2000" dirty="0"/>
              <a:t>Whole Genome Blast – genome comparison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err="1"/>
              <a:t>MSPcrunch</a:t>
            </a:r>
            <a:r>
              <a:rPr lang="en-US" altLang="en-US" sz="2000" dirty="0"/>
              <a:t> – change blast format to Artemis input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753336-4093-4B2F-8B9A-CCDF6147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04" y="1767332"/>
            <a:ext cx="6698498" cy="509066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>
            <a:extLst>
              <a:ext uri="{FF2B5EF4-FFF2-40B4-BE49-F238E27FC236}">
                <a16:creationId xmlns:a16="http://schemas.microsoft.com/office/drawing/2014/main" id="{24E5AF16-66F4-479D-866F-004DE8C1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257175"/>
            <a:ext cx="854392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b="1" dirty="0"/>
              <a:t>How to perform a </a:t>
            </a:r>
            <a:r>
              <a:rPr lang="en-US" altLang="en-US" sz="2000" b="1" u="sng" dirty="0"/>
              <a:t>pairwise</a:t>
            </a:r>
            <a:r>
              <a:rPr lang="en-US" altLang="en-US" sz="2000" b="1" dirty="0"/>
              <a:t> genome comparison and display in ACT?</a:t>
            </a:r>
          </a:p>
          <a:p>
            <a:pPr marL="0" indent="0">
              <a:defRPr/>
            </a:pPr>
            <a:endParaRPr lang="en-US" altLang="en-US" sz="2000" dirty="0"/>
          </a:p>
          <a:p>
            <a:pPr>
              <a:buFontTx/>
              <a:buAutoNum type="arabicPeriod"/>
              <a:defRPr/>
            </a:pPr>
            <a:r>
              <a:rPr lang="en-US" altLang="en-US" sz="2000" dirty="0"/>
              <a:t>Whole Genome Blast – genome comparison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err="1"/>
              <a:t>MSPcrunch</a:t>
            </a:r>
            <a:r>
              <a:rPr lang="en-US" altLang="en-US" sz="2000" dirty="0"/>
              <a:t> – change blast format to Artemis input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42A90-B742-4D50-88FD-60F2AB7143F7}"/>
              </a:ext>
            </a:extLst>
          </p:cNvPr>
          <p:cNvSpPr/>
          <p:nvPr/>
        </p:nvSpPr>
        <p:spPr>
          <a:xfrm>
            <a:off x="543893" y="1657061"/>
            <a:ext cx="7964501" cy="510287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b="1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Blastall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to: 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ftp://ftp.ncbi.nlm.nih.gov/toolbox/ncbi_tools/old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toolbox folder, e.g.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20120620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ncbi.tar.gz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download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"Downloads" on your computer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unpack type: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 -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xvzf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ncbi.tar.gz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./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ncbi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/make/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makedis.csh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directory: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cd 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ncbi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/bin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 everything to: 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/home/[user]/bin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  (change to your bin directory)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b="1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MSPcrunch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Get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from: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highlight>
                  <a:srgbClr val="D3D3D3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ttp://sonnhammer.sbc.su.se/download/software/MSPcrunch+Blixem/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(or get the compiled program from me) </a:t>
            </a:r>
          </a:p>
        </p:txBody>
      </p:sp>
    </p:spTree>
    <p:extLst>
      <p:ext uri="{BB962C8B-B14F-4D97-AF65-F5344CB8AC3E}">
        <p14:creationId xmlns:p14="http://schemas.microsoft.com/office/powerpoint/2010/main" val="3366151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>
            <a:extLst>
              <a:ext uri="{FF2B5EF4-FFF2-40B4-BE49-F238E27FC236}">
                <a16:creationId xmlns:a16="http://schemas.microsoft.com/office/drawing/2014/main" id="{24E5AF16-66F4-479D-866F-004DE8C1D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257175"/>
            <a:ext cx="8543925" cy="624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b="1" dirty="0"/>
              <a:t>How to perform a </a:t>
            </a:r>
            <a:r>
              <a:rPr lang="en-US" altLang="en-US" sz="2000" b="1" u="sng" dirty="0"/>
              <a:t>pairwise</a:t>
            </a:r>
            <a:r>
              <a:rPr lang="en-US" altLang="en-US" sz="2000" b="1" dirty="0"/>
              <a:t> genome comparison and display in ACT?</a:t>
            </a:r>
          </a:p>
          <a:p>
            <a:pPr marL="0" indent="0">
              <a:defRPr/>
            </a:pPr>
            <a:endParaRPr lang="en-US" altLang="en-US" sz="2000" dirty="0"/>
          </a:p>
          <a:p>
            <a:pPr>
              <a:buFontTx/>
              <a:buAutoNum type="arabicPeriod"/>
              <a:defRPr/>
            </a:pPr>
            <a:r>
              <a:rPr lang="en-US" altLang="en-US" sz="2000" dirty="0"/>
              <a:t>Whole Genome Blast – genome comparison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err="1"/>
              <a:t>MSPcrunch</a:t>
            </a:r>
            <a:r>
              <a:rPr lang="en-US" altLang="en-US" sz="2000" dirty="0"/>
              <a:t> – change blast format to Artemis input</a:t>
            </a:r>
          </a:p>
          <a:p>
            <a:pPr marL="0" indent="0">
              <a:defRPr/>
            </a:pPr>
            <a:endParaRPr lang="en-US" altLang="en-US" sz="2000" dirty="0"/>
          </a:p>
          <a:p>
            <a:pPr marL="457200" lvl="1" indent="0">
              <a:defRPr/>
            </a:pP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need </a:t>
            </a:r>
            <a:r>
              <a:rPr lang="en-US" altLang="en-US" sz="20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files of both genomes</a:t>
            </a:r>
          </a:p>
          <a:p>
            <a:pPr marL="457200" lvl="1" indent="0">
              <a:defRPr/>
            </a:pP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data base, use “</a:t>
            </a:r>
            <a:r>
              <a:rPr lang="en-US" altLang="en-US" sz="20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formatbd</a:t>
            </a: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457200" lvl="1" indent="0">
              <a:defRPr/>
            </a:pPr>
            <a:r>
              <a:rPr lang="en-US" altLang="en-US" sz="2000" dirty="0" err="1">
                <a:latin typeface="Courier New" panose="02070309020205020404" pitchFamily="49" charset="0"/>
              </a:rPr>
              <a:t>formatdb</a:t>
            </a:r>
            <a:r>
              <a:rPr lang="en-US" altLang="en-US" sz="2000" dirty="0">
                <a:latin typeface="Courier New" panose="02070309020205020404" pitchFamily="49" charset="0"/>
              </a:rPr>
              <a:t> –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genome1.fasta –p F –o T</a:t>
            </a:r>
          </a:p>
          <a:p>
            <a:pPr marL="457200" lvl="1" indent="0">
              <a:defRPr/>
            </a:pPr>
            <a:endParaRPr lang="en-US" altLang="en-US" sz="2000" dirty="0">
              <a:latin typeface="Courier New" panose="02070309020205020404" pitchFamily="49" charset="0"/>
            </a:endParaRPr>
          </a:p>
          <a:p>
            <a:pPr marL="457200" lvl="1" indent="0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# -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: input </a:t>
            </a:r>
            <a:r>
              <a:rPr lang="en-US" altLang="en-US" sz="2000" dirty="0" err="1">
                <a:latin typeface="Courier New" panose="02070309020205020404" pitchFamily="49" charset="0"/>
              </a:rPr>
              <a:t>Fasta</a:t>
            </a:r>
            <a:r>
              <a:rPr lang="en-US" altLang="en-US" sz="2000" dirty="0">
                <a:latin typeface="Courier New" panose="02070309020205020404" pitchFamily="49" charset="0"/>
              </a:rPr>
              <a:t> file</a:t>
            </a:r>
          </a:p>
          <a:p>
            <a:pPr marL="457200" lvl="1" indent="0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# -p: T input type protein, F nucleotide sequence</a:t>
            </a:r>
          </a:p>
          <a:p>
            <a:pPr marL="457200" lvl="1" indent="0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# -o: T output database NCBI styled, F none</a:t>
            </a:r>
          </a:p>
          <a:p>
            <a:pPr marL="457200" lvl="1" indent="0">
              <a:defRPr/>
            </a:pPr>
            <a:endParaRPr lang="en-US" altLang="en-US" sz="2000" dirty="0">
              <a:latin typeface="Courier New" panose="02070309020205020404" pitchFamily="49" charset="0"/>
            </a:endParaRPr>
          </a:p>
          <a:p>
            <a:pPr marL="457200" lvl="1" indent="0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# output:</a:t>
            </a:r>
          </a:p>
          <a:p>
            <a:pPr marL="457200" lvl="1" indent="0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# genome1.nhr</a:t>
            </a:r>
          </a:p>
          <a:p>
            <a:pPr marL="457200" lvl="1" indent="0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# genome1.nin</a:t>
            </a:r>
          </a:p>
          <a:p>
            <a:pPr marL="457200" lvl="1" indent="0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# genome1.nsd</a:t>
            </a:r>
          </a:p>
          <a:p>
            <a:pPr marL="457200" lvl="1" indent="0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# genome1.nsi</a:t>
            </a:r>
          </a:p>
          <a:p>
            <a:pPr marL="457200" lvl="1" indent="0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# genome1.nsq</a:t>
            </a:r>
          </a:p>
          <a:p>
            <a:pPr marL="457200" lvl="1" indent="0">
              <a:defRPr/>
            </a:pPr>
            <a:endParaRPr lang="en-US" altLang="en-US" sz="20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68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>
            <a:extLst>
              <a:ext uri="{FF2B5EF4-FFF2-40B4-BE49-F238E27FC236}">
                <a16:creationId xmlns:a16="http://schemas.microsoft.com/office/drawing/2014/main" id="{1660422E-1C5F-41ED-8904-B6A67ECEE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257175"/>
            <a:ext cx="8775700" cy="655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b="1" dirty="0"/>
              <a:t>How to perform a genome comparison and display in ACT?</a:t>
            </a:r>
          </a:p>
          <a:p>
            <a:pPr>
              <a:buFontTx/>
              <a:buAutoNum type="arabicPeriod"/>
              <a:defRPr/>
            </a:pPr>
            <a:endParaRPr lang="en-US" altLang="en-US" sz="2000" dirty="0"/>
          </a:p>
          <a:p>
            <a:pPr>
              <a:buFontTx/>
              <a:buAutoNum type="arabicPeriod"/>
              <a:defRPr/>
            </a:pPr>
            <a:r>
              <a:rPr lang="en-US" altLang="en-US" sz="2000" dirty="0"/>
              <a:t>Whole Genome Blast – genome comparison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err="1"/>
              <a:t>MSPcrunch</a:t>
            </a:r>
            <a:r>
              <a:rPr lang="en-US" altLang="en-US" sz="2000" dirty="0"/>
              <a:t> – change blast format to Artemis input</a:t>
            </a:r>
          </a:p>
          <a:p>
            <a:pPr marL="0" indent="0">
              <a:defRPr/>
            </a:pPr>
            <a:endParaRPr lang="en-US" altLang="en-US" sz="2000" dirty="0"/>
          </a:p>
          <a:p>
            <a:pPr marL="457200" lvl="1" indent="0">
              <a:defRPr/>
            </a:pP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need </a:t>
            </a:r>
            <a:r>
              <a:rPr lang="en-US" altLang="en-US" sz="20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files of both genomes</a:t>
            </a:r>
          </a:p>
          <a:p>
            <a:pPr marL="457200" lvl="1" indent="0">
              <a:defRPr/>
            </a:pP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blastn</a:t>
            </a:r>
          </a:p>
          <a:p>
            <a:pPr marL="457200" lvl="1" indent="0">
              <a:defRPr/>
            </a:pP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syntax: </a:t>
            </a:r>
            <a:r>
              <a:rPr lang="en-US" altLang="en-US" sz="20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–p [program] –d [database] –</a:t>
            </a:r>
            <a:r>
              <a:rPr lang="en-US" altLang="en-US" sz="20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[subject genome] –b [max hits] –v [max hits] –o [output file]</a:t>
            </a:r>
          </a:p>
          <a:p>
            <a:pPr marL="457200" lvl="1" indent="0">
              <a:defRPr/>
            </a:pPr>
            <a:endParaRPr lang="en-US" altLang="en-US" sz="2000" dirty="0">
              <a:latin typeface="Courier New" panose="02070309020205020404" pitchFamily="49" charset="0"/>
            </a:endParaRPr>
          </a:p>
          <a:p>
            <a:pPr marL="457200" lvl="1" indent="0">
              <a:defRPr/>
            </a:pPr>
            <a:r>
              <a:rPr lang="en-US" altLang="en-US" sz="2000" dirty="0" err="1">
                <a:latin typeface="Courier New" panose="02070309020205020404" pitchFamily="49" charset="0"/>
              </a:rPr>
              <a:t>blastall</a:t>
            </a:r>
            <a:r>
              <a:rPr lang="en-US" altLang="en-US" sz="2000" dirty="0">
                <a:latin typeface="Courier New" panose="02070309020205020404" pitchFamily="49" charset="0"/>
              </a:rPr>
              <a:t> –p blastn –d genome1.fasta –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genome2.fasta –o genome1-genome2.out –v 1000000 –b 1000000</a:t>
            </a:r>
          </a:p>
          <a:p>
            <a:pPr lvl="1">
              <a:defRPr/>
            </a:pPr>
            <a:endParaRPr lang="en-US" altLang="en-US" sz="2000" dirty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Query: 4599606 </a:t>
            </a:r>
            <a:r>
              <a:rPr lang="en-US" altLang="en-US" sz="2000" dirty="0" err="1">
                <a:latin typeface="Courier New" panose="02070309020205020404" pitchFamily="49" charset="0"/>
              </a:rPr>
              <a:t>tggtgaggtcgggcgaatcgtcca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               |||||||||||| |||||||||||</a:t>
            </a:r>
          </a:p>
          <a:p>
            <a:pPr lvl="1">
              <a:defRPr/>
            </a:pPr>
            <a:r>
              <a:rPr lang="en-US" altLang="en-US" sz="2000" dirty="0" err="1">
                <a:latin typeface="Courier New" panose="02070309020205020404" pitchFamily="49" charset="0"/>
              </a:rPr>
              <a:t>Sbjct</a:t>
            </a:r>
            <a:r>
              <a:rPr lang="en-US" altLang="en-US" sz="2000" dirty="0">
                <a:latin typeface="Courier New" panose="02070309020205020404" pitchFamily="49" charset="0"/>
              </a:rPr>
              <a:t>: 4074107 </a:t>
            </a:r>
            <a:r>
              <a:rPr lang="en-US" altLang="en-US" sz="2000" dirty="0" err="1">
                <a:latin typeface="Courier New" panose="02070309020205020404" pitchFamily="49" charset="0"/>
              </a:rPr>
              <a:t>tggtgaggtcggacgaatcgtcca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                                                                           </a:t>
            </a:r>
          </a:p>
          <a:p>
            <a:pPr lvl="1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Query: 4599666 </a:t>
            </a:r>
            <a:r>
              <a:rPr lang="en-US" altLang="en-US" sz="2000" dirty="0" err="1">
                <a:latin typeface="Courier New" panose="02070309020205020404" pitchFamily="49" charset="0"/>
              </a:rPr>
              <a:t>caggagcttgttgcattgcgatgc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>
                <a:latin typeface="Courier New" panose="02070309020205020404" pitchFamily="49" charset="0"/>
              </a:rPr>
              <a:t>               ||||  ||||||||||||||||||</a:t>
            </a:r>
          </a:p>
          <a:p>
            <a:pPr lvl="1">
              <a:defRPr/>
            </a:pPr>
            <a:r>
              <a:rPr lang="en-US" altLang="en-US" sz="2000" dirty="0" err="1">
                <a:latin typeface="Courier New" panose="02070309020205020404" pitchFamily="49" charset="0"/>
              </a:rPr>
              <a:t>Sbjct</a:t>
            </a:r>
            <a:r>
              <a:rPr lang="en-US" altLang="en-US" sz="2000" dirty="0">
                <a:latin typeface="Courier New" panose="02070309020205020404" pitchFamily="49" charset="0"/>
              </a:rPr>
              <a:t>: 4074047 </a:t>
            </a:r>
            <a:r>
              <a:rPr lang="en-US" altLang="en-US" sz="2000" dirty="0" err="1">
                <a:latin typeface="Courier New" panose="02070309020205020404" pitchFamily="49" charset="0"/>
              </a:rPr>
              <a:t>cagggacttgttgcattgcgatgc</a:t>
            </a:r>
            <a:endParaRPr lang="en-US" altLang="en-US" sz="20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complete genome from NCBI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138BE0-E300-4E25-9F2E-EB3CB049B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3" y="922618"/>
            <a:ext cx="6331058" cy="285905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013EF7-7F48-4A94-A426-DFA6B8583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92" y="3764833"/>
            <a:ext cx="6315560" cy="298320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0AFD01-F2D4-4C4F-91DA-33AF0F50630F}"/>
              </a:ext>
            </a:extLst>
          </p:cNvPr>
          <p:cNvCxnSpPr/>
          <p:nvPr/>
        </p:nvCxnSpPr>
        <p:spPr>
          <a:xfrm flipH="1">
            <a:off x="4138047" y="2038027"/>
            <a:ext cx="201478" cy="387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2A5BA6-C975-4E09-B0D5-D9CA54B76F19}"/>
              </a:ext>
            </a:extLst>
          </p:cNvPr>
          <p:cNvCxnSpPr>
            <a:cxnSpLocks/>
          </p:cNvCxnSpPr>
          <p:nvPr/>
        </p:nvCxnSpPr>
        <p:spPr>
          <a:xfrm>
            <a:off x="6963906" y="5212597"/>
            <a:ext cx="201478" cy="387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768944-A1A4-4D53-ABEF-B44B4B197590}"/>
              </a:ext>
            </a:extLst>
          </p:cNvPr>
          <p:cNvSpPr/>
          <p:nvPr/>
        </p:nvSpPr>
        <p:spPr>
          <a:xfrm>
            <a:off x="4757981" y="1182863"/>
            <a:ext cx="4572000" cy="95866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type the isolate: “ATCC 51541”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click on chromosome in replicons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CC19C-24AA-44F3-B0B7-2767ABF686AB}"/>
              </a:ext>
            </a:extLst>
          </p:cNvPr>
          <p:cNvSpPr/>
          <p:nvPr/>
        </p:nvSpPr>
        <p:spPr>
          <a:xfrm>
            <a:off x="3834581" y="6178483"/>
            <a:ext cx="5231927" cy="496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</a:rPr>
              <a:t>tick “Show sequence”, click “Update view”</a:t>
            </a:r>
          </a:p>
        </p:txBody>
      </p:sp>
    </p:spTree>
    <p:extLst>
      <p:ext uri="{BB962C8B-B14F-4D97-AF65-F5344CB8AC3E}">
        <p14:creationId xmlns:p14="http://schemas.microsoft.com/office/powerpoint/2010/main" val="547918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4">
            <a:extLst>
              <a:ext uri="{FF2B5EF4-FFF2-40B4-BE49-F238E27FC236}">
                <a16:creationId xmlns:a16="http://schemas.microsoft.com/office/drawing/2014/main" id="{948B5B80-AF25-49BF-A450-FCE4DF0E0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257175"/>
            <a:ext cx="8775700" cy="409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b="1" dirty="0"/>
              <a:t>How to perform a genome comparison and display in ACT?</a:t>
            </a:r>
          </a:p>
          <a:p>
            <a:pPr>
              <a:buFontTx/>
              <a:buAutoNum type="arabicPeriod"/>
              <a:defRPr/>
            </a:pPr>
            <a:endParaRPr lang="en-US" altLang="en-US" sz="2000" dirty="0"/>
          </a:p>
          <a:p>
            <a:pPr>
              <a:buFontTx/>
              <a:buAutoNum type="arabicPeriod"/>
              <a:defRPr/>
            </a:pPr>
            <a:r>
              <a:rPr lang="en-US" altLang="en-US" sz="2000" dirty="0"/>
              <a:t>Whole Genome Blast – genome comparison</a:t>
            </a:r>
          </a:p>
          <a:p>
            <a:pPr>
              <a:buFontTx/>
              <a:buAutoNum type="arabicPeriod"/>
              <a:defRPr/>
            </a:pPr>
            <a:r>
              <a:rPr lang="en-US" altLang="en-US" sz="2000" dirty="0" err="1"/>
              <a:t>MSPcrunch</a:t>
            </a:r>
            <a:r>
              <a:rPr lang="en-US" altLang="en-US" sz="2000" dirty="0"/>
              <a:t> – change blast format to Artemis input</a:t>
            </a:r>
          </a:p>
          <a:p>
            <a:pPr marL="0" indent="0">
              <a:defRPr/>
            </a:pPr>
            <a:endParaRPr lang="en-US" altLang="en-US" sz="2000" dirty="0"/>
          </a:p>
          <a:p>
            <a:pPr marL="457200" lvl="1" indent="0">
              <a:defRPr/>
            </a:pPr>
            <a:r>
              <a:rPr lang="en-US" altLang="en-US" sz="20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take blast output and change format to table</a:t>
            </a:r>
          </a:p>
          <a:p>
            <a:pPr marL="457200" lvl="1" indent="0">
              <a:defRPr/>
            </a:pP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–d genome1-genome1.out &gt; genome1-genome2.cmp</a:t>
            </a:r>
          </a:p>
          <a:p>
            <a:pPr lvl="1">
              <a:defRPr/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what you get:</a:t>
            </a:r>
          </a:p>
          <a:p>
            <a:pPr lvl="1"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score % sim from   to     gen1  from  to   genome2</a:t>
            </a:r>
          </a:p>
          <a:p>
            <a:pPr lvl="1"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10689 99.58 181497 183650 AXSJ     1  2154 Bb_RB50</a:t>
            </a:r>
          </a:p>
          <a:p>
            <a:pPr lvl="1">
              <a:defRPr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8233 99.82 183699 185350 AXSJ  2143  3794 Bb_RB50</a:t>
            </a:r>
            <a:endParaRPr lang="en-US" altLang="en-US" sz="20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083" name="TextBox 1">
            <a:extLst>
              <a:ext uri="{FF2B5EF4-FFF2-40B4-BE49-F238E27FC236}">
                <a16:creationId xmlns:a16="http://schemas.microsoft.com/office/drawing/2014/main" id="{B9FC9120-3D1D-4045-99C6-4A0AA9BAB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4749800"/>
            <a:ext cx="57245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so, we got: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	genome1.fasta (or genome1.gbk)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	genome1-genome2.cmp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	genome2.fasta (or genome2.gbk)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4">
            <a:extLst>
              <a:ext uri="{FF2B5EF4-FFF2-40B4-BE49-F238E27FC236}">
                <a16:creationId xmlns:a16="http://schemas.microsoft.com/office/drawing/2014/main" id="{61737292-CF22-48B8-918E-E7148C5526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0700" y="1800225"/>
          <a:ext cx="3016250" cy="295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Image" r:id="rId3" imgW="1398916" imgH="1368323" progId="Photoshop.Image.7">
                  <p:embed/>
                </p:oleObj>
              </mc:Choice>
              <mc:Fallback>
                <p:oleObj name="Image" r:id="rId3" imgW="1398916" imgH="1368323" progId="Photoshop.Image.7">
                  <p:embed/>
                  <p:pic>
                    <p:nvPicPr>
                      <p:cNvPr id="47106" name="Object 4">
                        <a:extLst>
                          <a:ext uri="{FF2B5EF4-FFF2-40B4-BE49-F238E27FC236}">
                            <a16:creationId xmlns:a16="http://schemas.microsoft.com/office/drawing/2014/main" id="{61737292-CF22-48B8-918E-E7148C5526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1800225"/>
                        <a:ext cx="3016250" cy="295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7" name="Rectangle 1">
            <a:extLst>
              <a:ext uri="{FF2B5EF4-FFF2-40B4-BE49-F238E27FC236}">
                <a16:creationId xmlns:a16="http://schemas.microsoft.com/office/drawing/2014/main" id="{F016141E-B9A5-436F-AC9C-E4B063BEE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3979863"/>
            <a:ext cx="17700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00"/>
              <a:t>genome2.fasta (or genome2.gbk</a:t>
            </a:r>
          </a:p>
        </p:txBody>
      </p:sp>
      <p:sp>
        <p:nvSpPr>
          <p:cNvPr id="47108" name="Rectangle 2">
            <a:extLst>
              <a:ext uri="{FF2B5EF4-FFF2-40B4-BE49-F238E27FC236}">
                <a16:creationId xmlns:a16="http://schemas.microsoft.com/office/drawing/2014/main" id="{C21EBB10-C62B-46B2-960A-DC4BD40B0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3629025"/>
            <a:ext cx="17113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00"/>
              <a:t>genome1.fasta (or genome1.gbk)</a:t>
            </a:r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2B9EF2D0-2EDD-44CC-BDE6-ADC4575D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3798888"/>
            <a:ext cx="13049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00"/>
              <a:t>genome1-genome2.cmp</a:t>
            </a:r>
          </a:p>
        </p:txBody>
      </p:sp>
      <p:sp>
        <p:nvSpPr>
          <p:cNvPr id="47110" name="TextBox 5">
            <a:extLst>
              <a:ext uri="{FF2B5EF4-FFF2-40B4-BE49-F238E27FC236}">
                <a16:creationId xmlns:a16="http://schemas.microsoft.com/office/drawing/2014/main" id="{6DE3216A-AC08-46C5-BE87-1055B49E7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463" y="65246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 your files in ACT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111" name="Rectangle 4">
            <a:extLst>
              <a:ext uri="{FF2B5EF4-FFF2-40B4-BE49-F238E27FC236}">
                <a16:creationId xmlns:a16="http://schemas.microsoft.com/office/drawing/2014/main" id="{C04DF063-E8AE-44EE-9E61-B9B21F481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5908675"/>
            <a:ext cx="47577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https://www.sanger.ac.uk/science/tools/artemis-comparison-tool-act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>
            <a:extLst>
              <a:ext uri="{FF2B5EF4-FFF2-40B4-BE49-F238E27FC236}">
                <a16:creationId xmlns:a16="http://schemas.microsoft.com/office/drawing/2014/main" id="{FD6BB97B-32A6-4628-8590-0AC40DFA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547688"/>
            <a:ext cx="7237412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7" name="Text Box 6">
            <a:extLst>
              <a:ext uri="{FF2B5EF4-FFF2-40B4-BE49-F238E27FC236}">
                <a16:creationId xmlns:a16="http://schemas.microsoft.com/office/drawing/2014/main" id="{928295A2-4187-452F-851E-4B48805CE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728663"/>
            <a:ext cx="1055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/>
              <a:t>B. pertussis</a:t>
            </a:r>
          </a:p>
        </p:txBody>
      </p:sp>
      <p:sp>
        <p:nvSpPr>
          <p:cNvPr id="41988" name="Text Box 6">
            <a:extLst>
              <a:ext uri="{FF2B5EF4-FFF2-40B4-BE49-F238E27FC236}">
                <a16:creationId xmlns:a16="http://schemas.microsoft.com/office/drawing/2014/main" id="{84F37C43-CF56-40E6-990A-4410C20F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3265488"/>
            <a:ext cx="1463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/>
              <a:t>B. bronchiseptica</a:t>
            </a:r>
          </a:p>
        </p:txBody>
      </p:sp>
      <p:sp>
        <p:nvSpPr>
          <p:cNvPr id="41989" name="Text Box 6">
            <a:extLst>
              <a:ext uri="{FF2B5EF4-FFF2-40B4-BE49-F238E27FC236}">
                <a16:creationId xmlns:a16="http://schemas.microsoft.com/office/drawing/2014/main" id="{EFB508B7-C015-45FE-93CB-45D3589BC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5835650"/>
            <a:ext cx="13763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/>
              <a:t>B. parapertussis</a:t>
            </a:r>
          </a:p>
        </p:txBody>
      </p:sp>
      <p:sp>
        <p:nvSpPr>
          <p:cNvPr id="41990" name="Text Box 8">
            <a:extLst>
              <a:ext uri="{FF2B5EF4-FFF2-40B4-BE49-F238E27FC236}">
                <a16:creationId xmlns:a16="http://schemas.microsoft.com/office/drawing/2014/main" id="{8593A821-5A97-4ACD-9217-7D58704A9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925" y="6348413"/>
            <a:ext cx="28543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Parkhill et al 2003 Nat Genet 35: 32-40 </a:t>
            </a:r>
          </a:p>
        </p:txBody>
      </p:sp>
      <p:sp>
        <p:nvSpPr>
          <p:cNvPr id="41991" name="Text Box 8">
            <a:extLst>
              <a:ext uri="{FF2B5EF4-FFF2-40B4-BE49-F238E27FC236}">
                <a16:creationId xmlns:a16="http://schemas.microsoft.com/office/drawing/2014/main" id="{508026D8-54B9-44DA-8B53-8CCFA5A37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190500"/>
            <a:ext cx="3473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ACT – Artemis Comparison Tool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4">
            <a:extLst>
              <a:ext uri="{FF2B5EF4-FFF2-40B4-BE49-F238E27FC236}">
                <a16:creationId xmlns:a16="http://schemas.microsoft.com/office/drawing/2014/main" id="{77C436F8-4FFB-4C3F-BA09-0C60C3CF6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203200"/>
            <a:ext cx="8332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/>
              <a:t>Let’s shift gears: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run genome comparison against multiple genomes in a loop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8476E7-81F3-4929-A4A2-6BA57014630C}"/>
              </a:ext>
            </a:extLst>
          </p:cNvPr>
          <p:cNvSpPr/>
          <p:nvPr/>
        </p:nvSpPr>
        <p:spPr>
          <a:xfrm>
            <a:off x="411163" y="1836738"/>
            <a:ext cx="8610600" cy="47704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multiple_genomes_to_ACT.sh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Author Bodo Linz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BLASTn and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several genomes</a:t>
            </a:r>
          </a:p>
          <a:p>
            <a:pPr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=BhinziiL60.fasta</a:t>
            </a: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=~/bin/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location of program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=~/bin/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location of program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database name without “.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has the database already been formatted?</a:t>
            </a:r>
          </a:p>
          <a:p>
            <a:pPr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[ -f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nsq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]; then \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echo "The database is already formatted"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${DATABASE}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</a:p>
          <a:p>
            <a:pPr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formatting the database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$GENOME1.fasta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</a:t>
            </a:r>
          </a:p>
        </p:txBody>
      </p:sp>
      <p:sp>
        <p:nvSpPr>
          <p:cNvPr id="50180" name="TextBox 3">
            <a:extLst>
              <a:ext uri="{FF2B5EF4-FFF2-40B4-BE49-F238E27FC236}">
                <a16:creationId xmlns:a16="http://schemas.microsoft.com/office/drawing/2014/main" id="{7751A795-99F4-455F-90EE-1187AC0AE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1114425"/>
            <a:ext cx="81613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genome1: BhinziiL60.fasta		vs	          genome2: 	BhinziiF582.fa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BhinziiH568.fa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BhinziiNCTC.fa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Bhinzii5132.fa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Bhinzii1277.fa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BhinziiCA90.fa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3">
            <a:extLst>
              <a:ext uri="{FF2B5EF4-FFF2-40B4-BE49-F238E27FC236}">
                <a16:creationId xmlns:a16="http://schemas.microsoft.com/office/drawing/2014/main" id="{38F88938-0AE5-41B4-A59B-2F7F26BC5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1114425"/>
            <a:ext cx="80454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genome1: BhinziiL60.fasta		vs	genome2:		BhinziiF582.fa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BhinziiH568.fa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BhinziiNCTC.fa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Bhinzii5132.fa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Bhinzii1277.fa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							BhinziiCA90.fa</a:t>
            </a:r>
          </a:p>
        </p:txBody>
      </p:sp>
      <p:sp>
        <p:nvSpPr>
          <p:cNvPr id="51203" name="TextBox 4">
            <a:extLst>
              <a:ext uri="{FF2B5EF4-FFF2-40B4-BE49-F238E27FC236}">
                <a16:creationId xmlns:a16="http://schemas.microsoft.com/office/drawing/2014/main" id="{5C06A10B-4953-4F9E-A6F6-CE3AD8420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203200"/>
            <a:ext cx="8332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/>
              <a:t>Let’s shift gears: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run genome comparison against multiple genomes in a loop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F116E1-E130-4252-9DA8-A4BBA436FA5E}"/>
              </a:ext>
            </a:extLst>
          </p:cNvPr>
          <p:cNvSpPr/>
          <p:nvPr/>
        </p:nvSpPr>
        <p:spPr>
          <a:xfrm>
            <a:off x="411163" y="1836738"/>
            <a:ext cx="7688262" cy="47704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 the genomes to compare</a:t>
            </a: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Bhinzii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*.fa)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list of files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BLAST the target sequence against the reference genome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"Running blastn of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$GENOME1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against</a:t>
            </a:r>
          </a:p>
          <a:p>
            <a:pPr>
              <a:defRPr/>
            </a:pP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GENOME2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${file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.fa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$BLASTALL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blastn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$DATABASE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$GENOME2.fa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$GENOME1-$GENOME2.out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done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loop: for all file(s) in list $files; do something; done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with BLAST of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$GENOME1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against</a:t>
            </a:r>
          </a:p>
          <a:p>
            <a:pPr>
              <a:defRPr/>
            </a:pP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F46D1D-E7C1-4892-8680-A0ED89705FEF}"/>
              </a:ext>
            </a:extLst>
          </p:cNvPr>
          <p:cNvCxnSpPr/>
          <p:nvPr/>
        </p:nvCxnSpPr>
        <p:spPr>
          <a:xfrm flipV="1">
            <a:off x="5978525" y="1858963"/>
            <a:ext cx="814388" cy="300037"/>
          </a:xfrm>
          <a:prstGeom prst="straightConnector1">
            <a:avLst/>
          </a:prstGeom>
          <a:ln w="38100">
            <a:solidFill>
              <a:srgbClr val="459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B354B3B-804A-4386-852D-5B59D3FF1CE0}"/>
              </a:ext>
            </a:extLst>
          </p:cNvPr>
          <p:cNvSpPr/>
          <p:nvPr/>
        </p:nvSpPr>
        <p:spPr>
          <a:xfrm>
            <a:off x="6815138" y="1098550"/>
            <a:ext cx="1552575" cy="1598613"/>
          </a:xfrm>
          <a:prstGeom prst="rect">
            <a:avLst/>
          </a:prstGeom>
          <a:noFill/>
          <a:ln w="28575">
            <a:solidFill>
              <a:srgbClr val="4597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4">
            <a:extLst>
              <a:ext uri="{FF2B5EF4-FFF2-40B4-BE49-F238E27FC236}">
                <a16:creationId xmlns:a16="http://schemas.microsoft.com/office/drawing/2014/main" id="{47777787-CBB0-46D3-B1FF-B97E2AD2A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203200"/>
            <a:ext cx="83327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/>
              <a:t>Let’s shift gears: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run genome comparison against multiple genomes in a loop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4AA21-98BC-483F-9697-830F1BB62799}"/>
              </a:ext>
            </a:extLst>
          </p:cNvPr>
          <p:cNvSpPr/>
          <p:nvPr/>
        </p:nvSpPr>
        <p:spPr>
          <a:xfrm>
            <a:off x="411163" y="1836738"/>
            <a:ext cx="8402637" cy="4524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Now: do the same for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 the BLAST output files</a:t>
            </a: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Bhinzii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*.out)	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BhinziiL60-BhinziiF582.out etc.</a:t>
            </a:r>
          </a:p>
          <a:p>
            <a:pPr>
              <a:defRPr/>
            </a:pP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transform the blast output to ACT *.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cmp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 in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endParaRPr lang="en-US" sz="1600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"Running 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files</a:t>
            </a:r>
          </a:p>
          <a:p>
            <a:pPr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${file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.out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$MSPCRUNCH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name.out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dirty="0" err="1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name.cmp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>
              <a:defRPr/>
            </a:pPr>
            <a:endParaRPr lang="en-US" sz="1600" dirty="0">
              <a:solidFill>
                <a:srgbClr val="8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 with </a:t>
            </a:r>
            <a:r>
              <a:rPr lang="en-US" sz="1600" dirty="0" err="1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"Done. Run ACT to visualize the genome comparison."</a:t>
            </a:r>
          </a:p>
          <a:p>
            <a:pPr>
              <a:defRPr/>
            </a:pP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</p:txBody>
      </p:sp>
      <p:sp>
        <p:nvSpPr>
          <p:cNvPr id="52228" name="TextBox 3">
            <a:extLst>
              <a:ext uri="{FF2B5EF4-FFF2-40B4-BE49-F238E27FC236}">
                <a16:creationId xmlns:a16="http://schemas.microsoft.com/office/drawing/2014/main" id="{1FD12F57-101E-4E6A-8CBC-D603CF18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1114425"/>
            <a:ext cx="85693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genome1: BhinziiL60.fasta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genome2: BhinziiF582.fa, BhinziiH568.fa, BhinziiNCTC.fa, Bhinzii5132.fa, Bhinzii1277.fa, BhinziiCA90.fa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6799" y="378264"/>
            <a:ext cx="730680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works well for completed genomes</a:t>
            </a:r>
          </a:p>
          <a:p>
            <a:endParaRPr lang="en-US" sz="2000" dirty="0"/>
          </a:p>
          <a:p>
            <a:r>
              <a:rPr lang="en-US" sz="2000" dirty="0"/>
              <a:t>Problem: not suitable for genomes present as contigs</a:t>
            </a:r>
          </a:p>
          <a:p>
            <a:r>
              <a:rPr lang="en-US" sz="2000" dirty="0"/>
              <a:t>	SADLY: most genomes are incomplete</a:t>
            </a:r>
          </a:p>
          <a:p>
            <a:r>
              <a:rPr lang="en-US" sz="2000" dirty="0"/>
              <a:t>	EXAMPLE: </a:t>
            </a:r>
            <a:r>
              <a:rPr lang="en-US" sz="2000" i="1" dirty="0"/>
              <a:t>Acinetobacter baumannii </a:t>
            </a:r>
            <a:r>
              <a:rPr lang="en-US" sz="2000" dirty="0"/>
              <a:t>at </a:t>
            </a:r>
            <a:r>
              <a:rPr lang="en-US" sz="2000" dirty="0" err="1"/>
              <a:t>ncbi</a:t>
            </a:r>
            <a:r>
              <a:rPr lang="en-US" sz="2000" dirty="0"/>
              <a:t> genomes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" y="2252884"/>
            <a:ext cx="8979954" cy="40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17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download genomes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360" y="1124329"/>
            <a:ext cx="7922240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as contigs to run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sz="2000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https://www.ncbi.nlm.nih.gov/genome/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type the species: </a:t>
            </a:r>
            <a:r>
              <a:rPr lang="en-US" sz="2000" i="1" dirty="0"/>
              <a:t>Acinetobacter baumannii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Select: Genome Assembly and Annotation report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type the isolate: AB4052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click on LRED01 in WGS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0" y="4114584"/>
            <a:ext cx="9147770" cy="23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20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download genomes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9353" y="1129553"/>
            <a:ext cx="7922240" cy="143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click on LRED01.1.fsa_nt.gz, download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unpack: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LRED01.1.fsa_nt.gz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rename: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mv LRED01.1.fsa_nt LRED01.1.fsa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18" y="2957870"/>
            <a:ext cx="6398326" cy="36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84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75758"/>
            <a:ext cx="91440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We get</a:t>
            </a:r>
            <a:endParaRPr lang="en-US" altLang="en-US" sz="2400" b="1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1" y="2135361"/>
            <a:ext cx="6819900" cy="3924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869"/>
            <a:ext cx="9144000" cy="5541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1123" y="2028585"/>
            <a:ext cx="2635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&gt;</a:t>
            </a:r>
            <a:r>
              <a:rPr lang="en-US" sz="1600" dirty="0" err="1"/>
              <a:t>fasta</a:t>
            </a:r>
            <a:r>
              <a:rPr lang="en-US" sz="1600" dirty="0"/>
              <a:t> header </a:t>
            </a:r>
            <a:r>
              <a:rPr lang="en-US" sz="1600" dirty="0" err="1"/>
              <a:t>contig</a:t>
            </a:r>
            <a:r>
              <a:rPr lang="en-US" sz="1600" dirty="0"/>
              <a:t> 1</a:t>
            </a:r>
          </a:p>
          <a:p>
            <a:r>
              <a:rPr lang="en-US" sz="1600" dirty="0"/>
              <a:t>sequence</a:t>
            </a:r>
          </a:p>
          <a:p>
            <a:r>
              <a:rPr lang="en-US" sz="1600" dirty="0"/>
              <a:t>&gt;</a:t>
            </a:r>
            <a:r>
              <a:rPr lang="en-US" sz="1600" dirty="0" err="1"/>
              <a:t>fasta</a:t>
            </a:r>
            <a:r>
              <a:rPr lang="en-US" sz="1600" dirty="0"/>
              <a:t> header contig2</a:t>
            </a:r>
          </a:p>
          <a:p>
            <a:r>
              <a:rPr lang="en-US" sz="1600" dirty="0"/>
              <a:t>sequence</a:t>
            </a:r>
          </a:p>
          <a:p>
            <a:r>
              <a:rPr lang="en-US" sz="1600" dirty="0"/>
              <a:t>&gt;</a:t>
            </a:r>
            <a:r>
              <a:rPr lang="en-US" sz="1600" dirty="0" err="1"/>
              <a:t>fasta</a:t>
            </a:r>
            <a:r>
              <a:rPr lang="en-US" sz="1600" dirty="0"/>
              <a:t> header </a:t>
            </a:r>
            <a:r>
              <a:rPr lang="en-US" sz="1600" dirty="0" err="1"/>
              <a:t>contig</a:t>
            </a:r>
            <a:r>
              <a:rPr lang="en-US" sz="1600" dirty="0"/>
              <a:t> 3</a:t>
            </a:r>
          </a:p>
          <a:p>
            <a:r>
              <a:rPr lang="en-US" sz="1600" dirty="0"/>
              <a:t>sequence</a:t>
            </a:r>
          </a:p>
          <a:p>
            <a:r>
              <a:rPr lang="en-US" sz="1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6311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887" y="461095"/>
            <a:ext cx="8748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  <a:ea typeface="Times New Roman" panose="02020603050405020304" pitchFamily="18" charset="0"/>
              </a:rPr>
              <a:t>Download a complete genome from NCBI</a:t>
            </a:r>
            <a:endParaRPr lang="en-US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5253E3-75F5-4E75-A400-4C4F87CDE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9" y="986646"/>
            <a:ext cx="8888278" cy="45673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0AFD01-F2D4-4C4F-91DA-33AF0F50630F}"/>
              </a:ext>
            </a:extLst>
          </p:cNvPr>
          <p:cNvCxnSpPr>
            <a:cxnSpLocks/>
          </p:cNvCxnSpPr>
          <p:nvPr/>
        </p:nvCxnSpPr>
        <p:spPr>
          <a:xfrm flipH="1">
            <a:off x="7594169" y="5083444"/>
            <a:ext cx="4726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5DBB7-EB38-4F85-A6C9-B082E6813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47" y="2099618"/>
            <a:ext cx="1691592" cy="232514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A69C18-00A9-4152-B7B4-9F5B2E055585}"/>
              </a:ext>
            </a:extLst>
          </p:cNvPr>
          <p:cNvCxnSpPr/>
          <p:nvPr/>
        </p:nvCxnSpPr>
        <p:spPr>
          <a:xfrm flipH="1">
            <a:off x="6834753" y="1921790"/>
            <a:ext cx="333213" cy="3022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81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Let’s assume we ran </a:t>
            </a:r>
            <a:r>
              <a:rPr lang="en-US" alt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blastall</a:t>
            </a: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 and </a:t>
            </a:r>
            <a:r>
              <a:rPr lang="en-US" altLang="en-US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MSPcrunch</a:t>
            </a: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:</a:t>
            </a:r>
          </a:p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complete genome against genome in contigs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7039" y="1175658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what we get: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9" y="1636700"/>
            <a:ext cx="8976690" cy="3843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039" y="5763025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hits against the </a:t>
            </a:r>
            <a:r>
              <a:rPr lang="en-US" sz="2800" u="sng" dirty="0"/>
              <a:t>first </a:t>
            </a:r>
            <a:r>
              <a:rPr lang="en-US" sz="2800" u="sng" dirty="0" err="1"/>
              <a:t>contig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57252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621" y="1099828"/>
            <a:ext cx="84601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Solution 1:   keep only the first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fasta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header</a:t>
            </a: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	       remove all following </a:t>
            </a:r>
            <a:r>
              <a:rPr lang="en-US" sz="2000" dirty="0" err="1">
                <a:latin typeface="+mj-lt"/>
                <a:cs typeface="Courier New" panose="02070309020205020404" pitchFamily="49" charset="0"/>
              </a:rPr>
              <a:t>fasta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headers</a:t>
            </a:r>
          </a:p>
          <a:p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3DCE-2398-4AC9-A5E3-5B13E0138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5" b="48672"/>
          <a:stretch/>
        </p:blipFill>
        <p:spPr>
          <a:xfrm>
            <a:off x="1084092" y="3127401"/>
            <a:ext cx="7467600" cy="753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2DBF21-648D-42D4-B317-6B721D8A8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" b="70709"/>
          <a:stretch/>
        </p:blipFill>
        <p:spPr>
          <a:xfrm>
            <a:off x="1084092" y="2013217"/>
            <a:ext cx="7467600" cy="1129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5C9C15-9EC4-46D7-9C64-C60D62BB0F3C}"/>
              </a:ext>
            </a:extLst>
          </p:cNvPr>
          <p:cNvSpPr txBox="1"/>
          <p:nvPr/>
        </p:nvSpPr>
        <p:spPr>
          <a:xfrm>
            <a:off x="1045028" y="4118641"/>
            <a:ext cx="561564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&gt;AHAJ01000001.1\n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AHAJ01.fa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print everything between </a:t>
            </a:r>
            <a:r>
              <a:rPr lang="en-US" altLang="en-US" sz="1600" dirty="0">
                <a:solidFill>
                  <a:srgbClr val="0000CC"/>
                </a:solidFill>
                <a:latin typeface="Courier New" panose="02070309020205020404" pitchFamily="49" charset="0"/>
              </a:rPr>
              <a:t>" "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and save as file AHAJ01.fa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AHAJ01.1.fsa |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</a:rPr>
              <a:t>grep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800080"/>
                </a:solidFill>
                <a:latin typeface="Courier New" panose="02070309020205020404" pitchFamily="49" charset="0"/>
              </a:rPr>
              <a:t>-v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993300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</a:rPr>
              <a:t>"  &gt;&gt;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AHAJ01.fa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&gt;&gt; add to file AHAJ01.fa and save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What does the grep command do?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5DD23-1A97-414A-9DF9-BC263A6352B8}"/>
              </a:ext>
            </a:extLst>
          </p:cNvPr>
          <p:cNvSpPr txBox="1"/>
          <p:nvPr/>
        </p:nvSpPr>
        <p:spPr>
          <a:xfrm>
            <a:off x="6823421" y="4141695"/>
            <a:ext cx="1797287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&gt;AHAJ01000001.1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6B04E4-B292-4FA9-A3B0-98C75A60E41C}"/>
              </a:ext>
            </a:extLst>
          </p:cNvPr>
          <p:cNvCxnSpPr>
            <a:cxnSpLocks/>
          </p:cNvCxnSpPr>
          <p:nvPr/>
        </p:nvCxnSpPr>
        <p:spPr>
          <a:xfrm flipV="1">
            <a:off x="5286615" y="4418320"/>
            <a:ext cx="1421546" cy="215152"/>
          </a:xfrm>
          <a:prstGeom prst="straightConnector1">
            <a:avLst/>
          </a:prstGeom>
          <a:ln w="127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34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extBox 26"/>
          <p:cNvSpPr txBox="1">
            <a:spLocks noChangeArrowheads="1"/>
          </p:cNvSpPr>
          <p:nvPr/>
        </p:nvSpPr>
        <p:spPr bwMode="auto">
          <a:xfrm>
            <a:off x="0" y="329653"/>
            <a:ext cx="9144000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6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Solution: modify the genome format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C9C15-9EC4-46D7-9C64-C60D62BB0F3C}"/>
              </a:ext>
            </a:extLst>
          </p:cNvPr>
          <p:cNvSpPr txBox="1"/>
          <p:nvPr/>
        </p:nvSpPr>
        <p:spPr>
          <a:xfrm>
            <a:off x="530198" y="960516"/>
            <a:ext cx="82526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(a little more sophisticated)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&gt;AHAJ01000001.1\n</a:t>
            </a:r>
            <a:r>
              <a:rPr lang="en-US" altLang="en-US" sz="1600" dirty="0">
                <a:latin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AHAJ01.fa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AHAJ01.1.fsa 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</a:rPr>
              <a:t>awk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($1,1,1) == "&gt;"){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"\n";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}’ &gt;&gt; AHAJ01.fa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6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substring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$1 at position 1 for 1 character = "&gt;", print nothing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else print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6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"%s" – take the first of the following arguments ($1) and print it as a string (s), "%d" - as a number (</a:t>
            </a:r>
            <a:r>
              <a:rPr lang="en-US" sz="1600" u="sng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ecimal)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"\n"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&gt;&gt; add to file AHAJ01.fa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73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924" b="92768"/>
          <a:stretch/>
        </p:blipFill>
        <p:spPr>
          <a:xfrm>
            <a:off x="129130" y="676364"/>
            <a:ext cx="6884412" cy="266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217" y="240502"/>
            <a:ext cx="3140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the different headers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2" b="94492"/>
          <a:stretch/>
        </p:blipFill>
        <p:spPr>
          <a:xfrm>
            <a:off x="131976" y="1008151"/>
            <a:ext cx="8870623" cy="3021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1470581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041" y="1771910"/>
            <a:ext cx="782896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modify genome input file to format "&gt;LRED01000001.1"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$GENOME2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($1,1,3) == "&gt;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"&gt;";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($1,19,14);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"\n";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"\n"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}'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AB4052_genome.fasta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C77AF-FB9B-4A24-A926-8E8247870B5A}"/>
              </a:ext>
            </a:extLst>
          </p:cNvPr>
          <p:cNvSpPr txBox="1"/>
          <p:nvPr/>
        </p:nvSpPr>
        <p:spPr>
          <a:xfrm>
            <a:off x="1010265" y="5840361"/>
            <a:ext cx="3401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Ready for blast and </a:t>
            </a:r>
            <a:r>
              <a:rPr lang="en-US" sz="1600" dirty="0" err="1"/>
              <a:t>MSPcrunch</a:t>
            </a:r>
            <a:r>
              <a:rPr lang="en-US" sz="1600" dirty="0"/>
              <a:t> ….</a:t>
            </a:r>
          </a:p>
        </p:txBody>
      </p:sp>
    </p:spTree>
    <p:extLst>
      <p:ext uri="{BB962C8B-B14F-4D97-AF65-F5344CB8AC3E}">
        <p14:creationId xmlns:p14="http://schemas.microsoft.com/office/powerpoint/2010/main" val="3718127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217" y="240502"/>
            <a:ext cx="2246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Let’s walk through</a:t>
            </a:r>
          </a:p>
        </p:txBody>
      </p:sp>
      <p:sp>
        <p:nvSpPr>
          <p:cNvPr id="3" name="Rectangle 2"/>
          <p:cNvSpPr/>
          <p:nvPr/>
        </p:nvSpPr>
        <p:spPr>
          <a:xfrm>
            <a:off x="174396" y="1093180"/>
            <a:ext cx="887533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600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$GENOME2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($1,1,3) == "&gt;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"){	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at 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$1 the substring starting from character 1 for 3 characters # equals (exactly) "&gt;</a:t>
            </a:r>
            <a:r>
              <a:rPr lang="en-US" sz="1600" dirty="0" err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</a:t>
            </a:r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"&gt;";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($1,19,14);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"\n";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“&gt;”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the substring of 14 characters starting from character 19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which is “LRED01000001.1”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then print “\n” (carriage return)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}else{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printf"%s",$1;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</a:p>
          <a:p>
            <a:r>
              <a:rPr lang="en-US" sz="1600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if criterion is not met, print all lines, then print “\n”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}'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AB4052_genome.fasta</a:t>
            </a:r>
            <a:b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 Get:	&gt;LRED01000001.1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&gt;AHAJ01000001.1 Acinetobacter baumannii AB5711 ctg7180000…</a:t>
            </a:r>
          </a:p>
          <a:p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→ We took care of the different headers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285" b="96486"/>
          <a:stretch/>
        </p:blipFill>
        <p:spPr>
          <a:xfrm>
            <a:off x="94269" y="725348"/>
            <a:ext cx="5835191" cy="3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72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0">
            <a:extLst>
              <a:ext uri="{FF2B5EF4-FFF2-40B4-BE49-F238E27FC236}">
                <a16:creationId xmlns:a16="http://schemas.microsoft.com/office/drawing/2014/main" id="{BED6AB41-656C-4B8B-9505-89DC05599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9463" y="1081852"/>
            <a:ext cx="424346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6000" b="1" dirty="0"/>
              <a:t>Thank you.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60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6000" b="1" dirty="0"/>
              <a:t>Question?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TextBox 6">
            <a:extLst>
              <a:ext uri="{FF2B5EF4-FFF2-40B4-BE49-F238E27FC236}">
                <a16:creationId xmlns:a16="http://schemas.microsoft.com/office/drawing/2014/main" id="{AF2185FE-4E66-4DFF-BF63-25F87CFC0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7758" y="3286636"/>
            <a:ext cx="2033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dirty="0"/>
              <a:t>extract reads for</a:t>
            </a:r>
          </a:p>
          <a:p>
            <a:pPr algn="ctr"/>
            <a:r>
              <a:rPr lang="en-US" altLang="en-US" sz="2000" dirty="0"/>
              <a:t>a specific gene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94A3A6-218F-4074-9867-FE7282C11C12}"/>
              </a:ext>
            </a:extLst>
          </p:cNvPr>
          <p:cNvCxnSpPr/>
          <p:nvPr/>
        </p:nvCxnSpPr>
        <p:spPr>
          <a:xfrm>
            <a:off x="6600108" y="4047049"/>
            <a:ext cx="0" cy="45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TextBox 11">
            <a:extLst>
              <a:ext uri="{FF2B5EF4-FFF2-40B4-BE49-F238E27FC236}">
                <a16:creationId xmlns:a16="http://schemas.microsoft.com/office/drawing/2014/main" id="{DD51C0A6-6AFD-4626-B7F3-E0375C787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745" y="4529649"/>
            <a:ext cx="418762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dirty="0"/>
              <a:t>assemble the gene</a:t>
            </a:r>
          </a:p>
          <a:p>
            <a:pPr algn="ctr"/>
            <a:r>
              <a:rPr lang="en-US" altLang="en-US" sz="2000" dirty="0"/>
              <a:t>sequence from the reads</a:t>
            </a:r>
          </a:p>
          <a:p>
            <a:pPr algn="ctr"/>
            <a:r>
              <a:rPr lang="en-US" altLang="en-US" sz="2000" dirty="0"/>
              <a:t>YASRA: </a:t>
            </a:r>
          </a:p>
          <a:p>
            <a:pPr algn="ctr"/>
            <a:r>
              <a:rPr lang="en-US" altLang="en-US" sz="2000" b="1" u="sng" dirty="0"/>
              <a:t>Y</a:t>
            </a:r>
            <a:r>
              <a:rPr lang="en-US" altLang="en-US" sz="2000" dirty="0"/>
              <a:t>et </a:t>
            </a:r>
            <a:r>
              <a:rPr lang="en-US" altLang="en-US" sz="2000" b="1" u="sng" dirty="0"/>
              <a:t>A</a:t>
            </a:r>
            <a:r>
              <a:rPr lang="en-US" altLang="en-US" sz="2000" dirty="0"/>
              <a:t>nother </a:t>
            </a:r>
            <a:r>
              <a:rPr lang="en-US" altLang="en-US" sz="2000" b="1" u="sng" dirty="0"/>
              <a:t>S</a:t>
            </a:r>
            <a:r>
              <a:rPr lang="en-US" altLang="en-US" sz="2000" dirty="0"/>
              <a:t>hort </a:t>
            </a:r>
            <a:r>
              <a:rPr lang="en-US" altLang="en-US" sz="2000" b="1" u="sng" dirty="0"/>
              <a:t>R</a:t>
            </a:r>
            <a:r>
              <a:rPr lang="en-US" altLang="en-US" sz="2000" dirty="0"/>
              <a:t>ead </a:t>
            </a:r>
            <a:r>
              <a:rPr lang="en-US" altLang="en-US" sz="2000" b="1" u="sng" dirty="0"/>
              <a:t>A</a:t>
            </a:r>
            <a:r>
              <a:rPr lang="en-US" altLang="en-US" sz="2000" dirty="0"/>
              <a:t>ssembler</a:t>
            </a:r>
          </a:p>
        </p:txBody>
      </p:sp>
      <p:sp>
        <p:nvSpPr>
          <p:cNvPr id="17410" name="TextBox 1">
            <a:extLst>
              <a:ext uri="{FF2B5EF4-FFF2-40B4-BE49-F238E27FC236}">
                <a16:creationId xmlns:a16="http://schemas.microsoft.com/office/drawing/2014/main" id="{368B9E2A-71E3-428B-9AE7-F185FE3A3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" y="207963"/>
            <a:ext cx="8813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800" b="1" dirty="0"/>
              <a:t>Let’s back up some: </a:t>
            </a:r>
          </a:p>
          <a:p>
            <a:pPr algn="ctr"/>
            <a:r>
              <a:rPr lang="en-US" altLang="en-US" sz="2800" dirty="0"/>
              <a:t>How to get a specific gene sequence</a:t>
            </a:r>
          </a:p>
          <a:p>
            <a:pPr algn="ctr"/>
            <a:r>
              <a:rPr lang="en-US" altLang="en-US" sz="2800" dirty="0"/>
              <a:t>from a Short Read Archive</a:t>
            </a:r>
          </a:p>
        </p:txBody>
      </p:sp>
      <p:sp>
        <p:nvSpPr>
          <p:cNvPr id="17411" name="TextBox 2">
            <a:extLst>
              <a:ext uri="{FF2B5EF4-FFF2-40B4-BE49-F238E27FC236}">
                <a16:creationId xmlns:a16="http://schemas.microsoft.com/office/drawing/2014/main" id="{32AE7C26-536F-47B5-A7EC-CC081C274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34086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dirty="0"/>
              <a:t>Download Short Read Archive (SRA) from NCBI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77205F-CE30-4E0C-A8B6-3DAEB4A883CD}"/>
              </a:ext>
            </a:extLst>
          </p:cNvPr>
          <p:cNvCxnSpPr/>
          <p:nvPr/>
        </p:nvCxnSpPr>
        <p:spPr>
          <a:xfrm flipH="1">
            <a:off x="2535238" y="2465899"/>
            <a:ext cx="2006600" cy="644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E1F8DF-1CAC-4B29-AAD2-A094A731570F}"/>
              </a:ext>
            </a:extLst>
          </p:cNvPr>
          <p:cNvCxnSpPr/>
          <p:nvPr/>
        </p:nvCxnSpPr>
        <p:spPr>
          <a:xfrm>
            <a:off x="4586288" y="2465899"/>
            <a:ext cx="2005012" cy="644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5" name="TextBox 7">
            <a:extLst>
              <a:ext uri="{FF2B5EF4-FFF2-40B4-BE49-F238E27FC236}">
                <a16:creationId xmlns:a16="http://schemas.microsoft.com/office/drawing/2014/main" id="{FCE6CDFD-F13D-4FEB-8046-25E8BB222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399" y="3286636"/>
            <a:ext cx="2405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dirty="0"/>
              <a:t>assemble the </a:t>
            </a:r>
          </a:p>
          <a:p>
            <a:pPr algn="ctr"/>
            <a:r>
              <a:rPr lang="en-US" altLang="en-US" sz="2000" dirty="0"/>
              <a:t>genome from reads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63C3FD-634F-4E4A-A1FB-A7818C1DC0EA}"/>
              </a:ext>
            </a:extLst>
          </p:cNvPr>
          <p:cNvCxnSpPr/>
          <p:nvPr/>
        </p:nvCxnSpPr>
        <p:spPr>
          <a:xfrm>
            <a:off x="2565549" y="4047049"/>
            <a:ext cx="0" cy="4540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9" name="TextBox 12">
            <a:extLst>
              <a:ext uri="{FF2B5EF4-FFF2-40B4-BE49-F238E27FC236}">
                <a16:creationId xmlns:a16="http://schemas.microsoft.com/office/drawing/2014/main" id="{17BDBFED-7594-4480-89E5-C9CAA9150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699" y="4499486"/>
            <a:ext cx="21891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000"/>
              <a:t>extract the gene</a:t>
            </a:r>
          </a:p>
          <a:p>
            <a:pPr algn="ctr"/>
            <a:r>
              <a:rPr lang="en-US" altLang="en-US" sz="2000"/>
              <a:t>from the genome</a:t>
            </a:r>
          </a:p>
        </p:txBody>
      </p:sp>
    </p:spTree>
    <p:extLst>
      <p:ext uri="{BB962C8B-B14F-4D97-AF65-F5344CB8AC3E}">
        <p14:creationId xmlns:p14="http://schemas.microsoft.com/office/powerpoint/2010/main" val="3231943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61" y="450821"/>
            <a:ext cx="8882224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Extract the reads for a certain membrane transporter gene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locus_tag</a:t>
            </a: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BB1335 in </a:t>
            </a:r>
            <a:r>
              <a:rPr lang="en-US" sz="2000" i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B. bronchiseptica</a:t>
            </a: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RB50)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u="sng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to check for a frameshift mutation in a </a:t>
            </a:r>
            <a:r>
              <a:rPr lang="en-US" sz="2000" i="1" u="sng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B. </a:t>
            </a:r>
            <a:r>
              <a:rPr lang="en-US" sz="2000" i="1" u="sng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hinzii</a:t>
            </a:r>
            <a:r>
              <a:rPr lang="en-US" sz="2000" u="sng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genome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Expected length without frameshift:	1416 bp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Expected length with -1 frameshift: 	1415 bp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- We use</a:t>
            </a:r>
            <a:r>
              <a:rPr lang="en-US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and</a:t>
            </a:r>
            <a:r>
              <a:rPr lang="en-US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highlight>
                  <a:srgbClr val="C0C0C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YASRA</a:t>
            </a:r>
            <a:r>
              <a:rPr lang="en-US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Harris, R.S. (2007) Improved pairwise alignment of genomic DNA. Ph.D. Thesis, The Pennsylvania State University. (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  <a:hlinkClick r:id="rId2"/>
              </a:rPr>
              <a:t>http://www.bx.psu.edu/~rsharris/lastz/</a:t>
            </a: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download and install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- Download SRA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  <a:ea typeface="Times New Roman" panose="02020603050405020304" pitchFamily="18" charset="0"/>
              </a:rPr>
              <a:t>- Run FLASH to join the reads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flash SRR942665_1.fastq SRR942665_2.fastq –m 10 –M 100 –x 0.1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  <a:cs typeface="Courier New" panose="02070309020205020404" pitchFamily="49" charset="0"/>
              </a:rPr>
              <a:t>rename: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mv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out.extendedFrags.fastq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Bhz5132_SRR942665_joined.fastq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  <a:cs typeface="Courier New" panose="02070309020205020404" pitchFamily="49" charset="0"/>
              </a:rPr>
              <a:t>rename: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mv out.notCombined_1.fastq Bhz5132_SRR942665_nc1.fastq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a typeface="Times New Roman" panose="02020603050405020304" pitchFamily="18" charset="0"/>
                <a:cs typeface="Courier New" panose="02070309020205020404" pitchFamily="49" charset="0"/>
              </a:rPr>
              <a:t>rename: 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mv out.notCombined_2.fastq Bhz5132_SRR942665_nc2.fastq</a:t>
            </a:r>
            <a:endParaRPr lang="en-US" sz="1800" dirty="0"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419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7270"/>
            <a:ext cx="9143999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SRR942665_joined.fastq 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BB1335.fa[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darkspace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/dev/stdin[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=-full] --yasra90 --coverage=75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--ambiguous=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iupac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--format=general:name1,zstart1,end1,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name2,strand2,zstart2,end2,nucs2,quals2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grep -v "^#"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'{print $0,$4}'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uniq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-u -f 8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-v OFS="\t" '{print $1,$2,$3,$4,$5,$6,$7,$8,$9}'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sort -k 2,2n -k 3,3n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~/bodo.1/bin/YASRA-2.33/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/assembler -r -o -c -h /dev/stdin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Bhinzii5132_BB1335_consensus.fa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WOW!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DON’T PANIC !!!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FF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Let’s walk through 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D6FED2-4885-46E9-A13F-C6653CBD75C1}"/>
              </a:ext>
            </a:extLst>
          </p:cNvPr>
          <p:cNvSpPr/>
          <p:nvPr/>
        </p:nvSpPr>
        <p:spPr>
          <a:xfrm>
            <a:off x="0" y="495945"/>
            <a:ext cx="1737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a typeface="Times New Roman" panose="02020603050405020304" pitchFamily="18" charset="0"/>
                <a:cs typeface="Courier New" panose="02070309020205020404" pitchFamily="49" charset="0"/>
              </a:rPr>
              <a:t>Let’s dig in:</a:t>
            </a:r>
          </a:p>
        </p:txBody>
      </p:sp>
    </p:spTree>
    <p:extLst>
      <p:ext uri="{BB962C8B-B14F-4D97-AF65-F5344CB8AC3E}">
        <p14:creationId xmlns:p14="http://schemas.microsoft.com/office/powerpoint/2010/main" val="1637815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50821"/>
            <a:ext cx="914399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SRR942665_joined.fastq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open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BB1335.fa[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darkspace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 /dev/stdin[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nameparse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=-full] 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call the program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lastz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which aligns the reads against sequence BB1335.fa, our target gene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--yasra90 --coverage=75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min identity 90%, min length 75%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--ambiguous=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iupac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IUPAC Nucleotides allowed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--format=general:name1,zstart1,end1,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name2,strand2,zstart2,end2,nucs2,quals2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format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name1,zstart1,end1 – our target sequence BB1335.fa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name2,nucs2,quals2 – sequencing reads to align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grep -v "^#"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don’t select reads that start with bad quality</a:t>
            </a: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'{print $0,$4}'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print all $ plus $4 again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uniq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-u -f 8  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take only lines where field 8 ($8 = nucs2) 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a </a:t>
            </a:r>
            <a:r>
              <a:rPr lang="en-US" sz="1800" u="sng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unique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sequence = if duplicated sequence take only once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-v FS="\t" -v OFS="\t" '{print $1,$2,$3,$4,$5,$6,$7,$8,$9}'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print all fields again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sort -k 2,2n -k 3,3n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sort by increasing position in target, first start then 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 ~/bodo.1/bin/YASRA-2.33/</a:t>
            </a:r>
            <a:r>
              <a:rPr lang="en-US" sz="18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/assembler -r -o -c -h /dev/stdin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run the assembler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Bhinzii5132_BB1335_consensus.fa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save</a:t>
            </a:r>
          </a:p>
        </p:txBody>
      </p:sp>
    </p:spTree>
    <p:extLst>
      <p:ext uri="{BB962C8B-B14F-4D97-AF65-F5344CB8AC3E}">
        <p14:creationId xmlns:p14="http://schemas.microsoft.com/office/powerpoint/2010/main" val="161969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2753D4-2FDE-4708-A0D7-FF5FAF3A822D}"/>
              </a:ext>
            </a:extLst>
          </p:cNvPr>
          <p:cNvSpPr/>
          <p:nvPr/>
        </p:nvSpPr>
        <p:spPr>
          <a:xfrm>
            <a:off x="459826" y="2456356"/>
            <a:ext cx="8400080" cy="3165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if closed genome in multiple line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format make single line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fasta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sequence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 F029.fasta | 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awk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‘BEGIN{RS=”&gt;”;FS=”\n”}NR&gt;1{seq=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seq””;for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=2;i&lt;=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NF;i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++)seq=seq””$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print “&gt;”$1”\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n”seq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}’ &gt; F029g.fasta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</a:rPr>
              <a:t>RS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– Record Separator: end of record marker, default new line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	→ new entry starts here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</a:t>
            </a:r>
            <a:r>
              <a:rPr lang="en-US" sz="1600" dirty="0">
                <a:latin typeface="Courier New" panose="02070309020205020404" pitchFamily="49" charset="0"/>
                <a:ea typeface="Calibri" panose="020F0502020204030204" pitchFamily="34" charset="0"/>
              </a:rPr>
              <a:t>FS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– Field Separator: \n separates the fields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for(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=2;i&lt;=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NF;i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++)seq=seq””$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endParaRPr lang="en-US" sz="1600" dirty="0">
              <a:solidFill>
                <a:srgbClr val="0000CC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# for all rows starting from 2, until the last row, seq is seq plus the next seq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print “&gt;”$1”\</a:t>
            </a:r>
            <a:r>
              <a:rPr lang="en-US" sz="1600" dirty="0" err="1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n”seq</a:t>
            </a:r>
            <a:r>
              <a:rPr lang="en-US" sz="16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}’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 print &gt;, </a:t>
            </a:r>
            <a:r>
              <a:rPr lang="en-US" sz="1600" dirty="0" err="1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fasta</a:t>
            </a:r>
            <a:r>
              <a:rPr lang="en-US" sz="1600" dirty="0">
                <a:solidFill>
                  <a:srgbClr val="0000CC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header, \n, built sequence</a:t>
            </a:r>
            <a:endParaRPr lang="en-US" sz="1600" dirty="0">
              <a:solidFill>
                <a:srgbClr val="0000CC"/>
              </a:solidFill>
              <a:latin typeface="Courier New" panose="02070309020205020404" pitchFamily="49" charset="0"/>
              <a:ea typeface="Calibri" panose="020F050202020403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93C27C-2490-4EC8-B099-FC5ED05E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4" y="104945"/>
            <a:ext cx="5119627" cy="215877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09CBC3-76C5-4857-9855-778B74960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19" y="1476542"/>
            <a:ext cx="6666450" cy="1083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A6590-29C7-4992-9E53-716D04AE0B3B}"/>
              </a:ext>
            </a:extLst>
          </p:cNvPr>
          <p:cNvSpPr/>
          <p:nvPr/>
        </p:nvSpPr>
        <p:spPr>
          <a:xfrm>
            <a:off x="457199" y="5916450"/>
            <a:ext cx="7086599" cy="75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to split genomes into overlapping 400 bp reads run script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highlight>
                  <a:srgbClr val="D3D3D3"/>
                </a:highlight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split_genome_to_reads.sh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37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498" y="450821"/>
            <a:ext cx="862001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Created consensus sequence: Bhinzii5132_BB1335_consensus.fa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&gt;Contig1_BB1335_0_1415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ATGCTATCGACCATATTTTCGTTTTCCTCGCTGTACTTCGCCACGCTGTTGATGTTGATC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GGCACGGGCCTGTTCAACACCTATATGGGCCTGACCCTGACGGCGAAATCCGTCAACGAA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GTCTGGATCGGCTCCATGATCGCAGGGTATTACCTCGGCCTGGTCTGCGGGGCGCGGCTG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GGCCACAAACTCATCATCCGGGTGGGCCATATCCGGGCCTTCGTGGCCTGCGCGGCCGTG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GCCACCAGCATGATCCTGCTGCAGGCCCAGATCGACTACCTGCCCATCTGGCTGCTGCTG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CGCCTGGTCTCGGGCATCATGATGGTGACCGAATTCATGGTCATCGAAAGCTGGCTCAAC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GAACAAACCGAAAACCGCCAGCGCGGCCGCGTATTCTCGGTGTACATGGTGGTCTCCGGC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CTGGGCACGGTGCTGGGACAGCTGGCGCTCACGCTCTACGGCGCGCTGGACGACGGGCCG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CTCATCCTGGTGGCCATGTGCCTGGTCCTGTGCCTGGTGCCCATCGCCGTGACGGCGCGC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TCGCACCCGCCCACGCCGCGTCCGGCGCCGCTGGACTTCTTCTTTTTCGTCAAGCGCGTG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CCGCTGGCCATGACGGTCCTGTTCGTGGCCGGCAACCTGAGTGGCGCCTTCTACGGGCTG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GCCCCGGTCTATGCCGCCAAGCATGGCCTGCAGACTTCCCAGGTGGCCTTGTTCGTCGCC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GTGTCCGTCACCGCCGGCCTGCTGTCGCAATGGCCCATCGGCTGGCTGTCCGACCGCGTC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AATCGCGCCGGCCTGATCCGTTTAACGCCGCCGTGCTGGTGCTGCTGCCCACGCTGATGT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GGGGCTGGCTGGACCTGCCTTTCTGGCTGCTGCTCTGCCTCTCGGCGCTGCTGGGCGTGC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TGCAGTTCACCCTCTATCCGCTGGGCGCGGCCCTGGCCAATGACCATGTGGAGGCCGAGC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GCCGGGTGAGCCTGAGCGCCGTGCTGCTGATGGTCTACGGGGTGGGCGCCTGCCTGGGCC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CGCTGGTCGCCGGCATCCTCATGTCGCTCGGCGGGCACGCCATGTACTACGTCTTCGTGC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CGGCCTGCGCCCTTATCCTGGTCTGGCGCGTGCGGCCCAGCGCCGTCACTGGCGTGCACC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AGGTCGAGGAGGCGCCGGTGCAATTCGTGCCCATGCCCGACACGCTGCAGTCCTCGCCCG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CCATGGTGGCCTTGGATCCCCGTGTGGATCCCGAGGTGGACCCGGCCATGGAGATGGTCA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CGCCCGAGGCCGGCGTGGTGCAGCCGCCGCCGCCGGCCGCCGAACCCGCTGCCGGCACGG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CGGCCTTCGACAACGTCGTGGCCGAGCCGGGCGAGCCGGCCACCGTCCTGTCCGCAGACG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GCGCGCCGAGTCCGCGCACAGGGACGGACGCCTGA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43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498" y="450821"/>
            <a:ext cx="8620018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How many nucleotides?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Easiest solution: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 Bhinzii5132_BB1335_consensus.fa \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| grep –v “&gt;” | tr –d “\n”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output: 1415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grep –v “&gt;” - select lines that do not contain “&gt;”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→ only sequence without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fasta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header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–d “\n” - translate carriage return “\n” to nothing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→ concatenates all sequence lines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wc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 word count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wc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–L returns n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umber of characters in longest line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Result: 1415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That means, we are dealing with the frameshift gene variant</a:t>
            </a: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4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D18C1F-AB7D-4932-8BA4-684EA07514C8}"/>
              </a:ext>
            </a:extLst>
          </p:cNvPr>
          <p:cNvSpPr/>
          <p:nvPr/>
        </p:nvSpPr>
        <p:spPr>
          <a:xfrm>
            <a:off x="146957" y="289741"/>
            <a:ext cx="899704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split_genome_to_reads</a:t>
            </a: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author Bodo Linz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split a genome into 400 bp long overlapping reads, 20 bp steps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F061g.fasta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8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NAMEGENOME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${file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%%"</a:t>
            </a:r>
            <a:r>
              <a:rPr lang="en-US" sz="1800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load input file $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NAMEGENOME.fasta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split genome into 400 bp fragments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"-------------------------------------------"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${NAMEGENOME}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1' | fold -w400 &gt; fake4a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select all rows except the first	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'NR &gt; 1’ </a:t>
            </a:r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split into chunks of 400 nucleotides		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fold -w400</a:t>
            </a:r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""</a:t>
            </a:r>
          </a:p>
          <a:p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R: add read number a.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"-------------------------------------------"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R in '--slave' mode to incorporate in bash script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 --slave -f /home/bodo/bin/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add_sequence_read_number.R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222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653944-C9FA-4414-BEFA-8CFC9E01684D}"/>
              </a:ext>
            </a:extLst>
          </p:cNvPr>
          <p:cNvSpPr/>
          <p:nvPr/>
        </p:nvSpPr>
        <p:spPr>
          <a:xfrm>
            <a:off x="555171" y="163285"/>
            <a:ext cx="782138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#!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/bin/R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add_sequence_read_number.R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delete al objects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rm(list = ls())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load packages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library(base)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set the working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dicrectory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("~/bodo.2/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bordetella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Bholmesii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/align")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load data in table format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data &lt;-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("fake4a", header = FALSE,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"\t")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row count in file data into file pos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pos &lt;- seq.int(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(data))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data2 &lt;-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pos,data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 # combine files pos and data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(data2, file = "fake4b",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"\t",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row.names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col.names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04B4D-AF67-437A-AACB-61703BBB6E3C}"/>
              </a:ext>
            </a:extLst>
          </p:cNvPr>
          <p:cNvSpPr/>
          <p:nvPr/>
        </p:nvSpPr>
        <p:spPr>
          <a:xfrm>
            <a:off x="4313904" y="1100839"/>
            <a:ext cx="45572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fake4a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ATGTCTGATTGACCGTAGCATTGTAG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TGAGTGCGTACCCGTACGTGACCATT</a:t>
            </a:r>
          </a:p>
        </p:txBody>
      </p:sp>
    </p:spTree>
    <p:extLst>
      <p:ext uri="{BB962C8B-B14F-4D97-AF65-F5344CB8AC3E}">
        <p14:creationId xmlns:p14="http://schemas.microsoft.com/office/powerpoint/2010/main" val="427964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D052BF-6978-4063-8A54-F1918C80E23A}"/>
              </a:ext>
            </a:extLst>
          </p:cNvPr>
          <p:cNvSpPr/>
          <p:nvPr/>
        </p:nvSpPr>
        <p:spPr>
          <a:xfrm>
            <a:off x="146957" y="289741"/>
            <a:ext cx="89970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fake4b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$1	$2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	“ATGTCTGATTGACCGTAGCATTGTAG”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	“TGAGTGCGTACCVGTACGTGACCATT”</a:t>
            </a:r>
          </a:p>
          <a:p>
            <a:endParaRPr lang="en-US" sz="18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cat fake4b |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FS="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OFS="" 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solidFill>
                  <a:srgbClr val="99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{print "&gt;read"$1"a", "\n", $2}</a:t>
            </a:r>
            <a:r>
              <a:rPr lang="en-US" sz="1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| tr –d '"' &gt; </a:t>
            </a:r>
            <a:r>
              <a:rPr lang="en-US" sz="1800" dirty="0">
                <a:solidFill>
                  <a:srgbClr val="99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${NAMEGENOME}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reads.fa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 –d '"' 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change " to nothing </a:t>
            </a: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solidFill>
                <a:srgbClr val="0000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DD7C52-FBC0-493E-93A9-BA97244A7EE2}"/>
              </a:ext>
            </a:extLst>
          </p:cNvPr>
          <p:cNvSpPr/>
          <p:nvPr/>
        </p:nvSpPr>
        <p:spPr>
          <a:xfrm>
            <a:off x="4122549" y="2893321"/>
            <a:ext cx="457200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Let’s look at F061g_reads.fa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&gt;read1a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ATGTCTGATTGACCGTAGCATTGTAG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&gt;read2a</a:t>
            </a:r>
          </a:p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TGAGTGCGTACCCGTACGTGACCATT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993111-0069-4417-B94B-954A531955C4}"/>
              </a:ext>
            </a:extLst>
          </p:cNvPr>
          <p:cNvCxnSpPr>
            <a:cxnSpLocks/>
          </p:cNvCxnSpPr>
          <p:nvPr/>
        </p:nvCxnSpPr>
        <p:spPr>
          <a:xfrm>
            <a:off x="3573735" y="5204807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ABC940-2386-4B25-8DFF-06B249CD304B}"/>
              </a:ext>
            </a:extLst>
          </p:cNvPr>
          <p:cNvCxnSpPr>
            <a:cxnSpLocks/>
          </p:cNvCxnSpPr>
          <p:nvPr/>
        </p:nvCxnSpPr>
        <p:spPr>
          <a:xfrm>
            <a:off x="3667143" y="5241857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F1ED8-FCF7-4BD3-AC25-D3AC479B9E2F}"/>
              </a:ext>
            </a:extLst>
          </p:cNvPr>
          <p:cNvCxnSpPr>
            <a:cxnSpLocks/>
          </p:cNvCxnSpPr>
          <p:nvPr/>
        </p:nvCxnSpPr>
        <p:spPr>
          <a:xfrm>
            <a:off x="3767925" y="5278907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A08424-0207-4CF9-ADA0-6CE2A1047DAA}"/>
              </a:ext>
            </a:extLst>
          </p:cNvPr>
          <p:cNvCxnSpPr>
            <a:cxnSpLocks/>
          </p:cNvCxnSpPr>
          <p:nvPr/>
        </p:nvCxnSpPr>
        <p:spPr>
          <a:xfrm>
            <a:off x="3868707" y="5315957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0F521-A1CF-4B00-B81C-B5AA28867A69}"/>
              </a:ext>
            </a:extLst>
          </p:cNvPr>
          <p:cNvCxnSpPr>
            <a:cxnSpLocks/>
          </p:cNvCxnSpPr>
          <p:nvPr/>
        </p:nvCxnSpPr>
        <p:spPr>
          <a:xfrm>
            <a:off x="3969489" y="5353007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4952D5-DA6D-4F77-BFCA-60FE4565CA66}"/>
              </a:ext>
            </a:extLst>
          </p:cNvPr>
          <p:cNvCxnSpPr>
            <a:cxnSpLocks/>
          </p:cNvCxnSpPr>
          <p:nvPr/>
        </p:nvCxnSpPr>
        <p:spPr>
          <a:xfrm>
            <a:off x="4070271" y="5390057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F700C2-4EEB-4BCF-81A4-02207DA280DA}"/>
              </a:ext>
            </a:extLst>
          </p:cNvPr>
          <p:cNvCxnSpPr>
            <a:cxnSpLocks/>
          </p:cNvCxnSpPr>
          <p:nvPr/>
        </p:nvCxnSpPr>
        <p:spPr>
          <a:xfrm>
            <a:off x="3654858" y="5427107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B4352E-F492-4C06-9771-4C032F772D8D}"/>
              </a:ext>
            </a:extLst>
          </p:cNvPr>
          <p:cNvCxnSpPr>
            <a:cxnSpLocks/>
          </p:cNvCxnSpPr>
          <p:nvPr/>
        </p:nvCxnSpPr>
        <p:spPr>
          <a:xfrm>
            <a:off x="3755640" y="5464157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B9D074-A091-474A-90B7-4AE035F1B87B}"/>
              </a:ext>
            </a:extLst>
          </p:cNvPr>
          <p:cNvCxnSpPr>
            <a:cxnSpLocks/>
          </p:cNvCxnSpPr>
          <p:nvPr/>
        </p:nvCxnSpPr>
        <p:spPr>
          <a:xfrm>
            <a:off x="3856422" y="5501207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F713C7-169B-4C6B-ACEE-9505E77CB885}"/>
              </a:ext>
            </a:extLst>
          </p:cNvPr>
          <p:cNvCxnSpPr>
            <a:cxnSpLocks/>
          </p:cNvCxnSpPr>
          <p:nvPr/>
        </p:nvCxnSpPr>
        <p:spPr>
          <a:xfrm>
            <a:off x="3957204" y="5538257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4A880-2861-4427-B1BE-5D53478C0DF0}"/>
              </a:ext>
            </a:extLst>
          </p:cNvPr>
          <p:cNvCxnSpPr>
            <a:cxnSpLocks/>
          </p:cNvCxnSpPr>
          <p:nvPr/>
        </p:nvCxnSpPr>
        <p:spPr>
          <a:xfrm>
            <a:off x="4057986" y="5575307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4C9968-9A21-4CA1-92AC-0C83705DF388}"/>
              </a:ext>
            </a:extLst>
          </p:cNvPr>
          <p:cNvCxnSpPr>
            <a:cxnSpLocks/>
          </p:cNvCxnSpPr>
          <p:nvPr/>
        </p:nvCxnSpPr>
        <p:spPr>
          <a:xfrm>
            <a:off x="4158768" y="5612357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4FFEED-C0F1-4EBD-A7BB-CA45520AE02E}"/>
              </a:ext>
            </a:extLst>
          </p:cNvPr>
          <p:cNvCxnSpPr>
            <a:cxnSpLocks/>
          </p:cNvCxnSpPr>
          <p:nvPr/>
        </p:nvCxnSpPr>
        <p:spPr>
          <a:xfrm>
            <a:off x="4050598" y="520972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4B9675-B8A3-4FD5-BFB7-2AAC7113FD42}"/>
              </a:ext>
            </a:extLst>
          </p:cNvPr>
          <p:cNvCxnSpPr>
            <a:cxnSpLocks/>
          </p:cNvCxnSpPr>
          <p:nvPr/>
        </p:nvCxnSpPr>
        <p:spPr>
          <a:xfrm>
            <a:off x="4144006" y="524677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FF41C8-7E1B-4CF6-A5B1-B4178F18FFFE}"/>
              </a:ext>
            </a:extLst>
          </p:cNvPr>
          <p:cNvCxnSpPr>
            <a:cxnSpLocks/>
          </p:cNvCxnSpPr>
          <p:nvPr/>
        </p:nvCxnSpPr>
        <p:spPr>
          <a:xfrm>
            <a:off x="4244788" y="528382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7D2836-3D95-4467-9856-7B58E4D80F9A}"/>
              </a:ext>
            </a:extLst>
          </p:cNvPr>
          <p:cNvCxnSpPr>
            <a:cxnSpLocks/>
          </p:cNvCxnSpPr>
          <p:nvPr/>
        </p:nvCxnSpPr>
        <p:spPr>
          <a:xfrm>
            <a:off x="4345570" y="532087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25540E-C6A6-4BFE-9E46-9FDDFCCA2F8C}"/>
              </a:ext>
            </a:extLst>
          </p:cNvPr>
          <p:cNvCxnSpPr>
            <a:cxnSpLocks/>
          </p:cNvCxnSpPr>
          <p:nvPr/>
        </p:nvCxnSpPr>
        <p:spPr>
          <a:xfrm>
            <a:off x="4446352" y="535792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B583DA-920C-4004-AE00-2C3741E08283}"/>
              </a:ext>
            </a:extLst>
          </p:cNvPr>
          <p:cNvCxnSpPr>
            <a:cxnSpLocks/>
          </p:cNvCxnSpPr>
          <p:nvPr/>
        </p:nvCxnSpPr>
        <p:spPr>
          <a:xfrm>
            <a:off x="4547134" y="539497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6CA999-DE33-4A6F-9C40-C65E15625386}"/>
              </a:ext>
            </a:extLst>
          </p:cNvPr>
          <p:cNvCxnSpPr>
            <a:cxnSpLocks/>
          </p:cNvCxnSpPr>
          <p:nvPr/>
        </p:nvCxnSpPr>
        <p:spPr>
          <a:xfrm>
            <a:off x="4131721" y="543202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8E9036-0998-4031-A786-F86CDAFF96B6}"/>
              </a:ext>
            </a:extLst>
          </p:cNvPr>
          <p:cNvCxnSpPr>
            <a:cxnSpLocks/>
          </p:cNvCxnSpPr>
          <p:nvPr/>
        </p:nvCxnSpPr>
        <p:spPr>
          <a:xfrm>
            <a:off x="4232503" y="546907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CCFC40-C25E-4673-AB31-C45A8635CD46}"/>
              </a:ext>
            </a:extLst>
          </p:cNvPr>
          <p:cNvCxnSpPr>
            <a:cxnSpLocks/>
          </p:cNvCxnSpPr>
          <p:nvPr/>
        </p:nvCxnSpPr>
        <p:spPr>
          <a:xfrm>
            <a:off x="4333285" y="550612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444AB8-77A5-4BC6-B35A-80806F9A8FF5}"/>
              </a:ext>
            </a:extLst>
          </p:cNvPr>
          <p:cNvCxnSpPr>
            <a:cxnSpLocks/>
          </p:cNvCxnSpPr>
          <p:nvPr/>
        </p:nvCxnSpPr>
        <p:spPr>
          <a:xfrm>
            <a:off x="4434067" y="554317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68FFF8-06B8-4534-B347-002EC30B393A}"/>
              </a:ext>
            </a:extLst>
          </p:cNvPr>
          <p:cNvCxnSpPr>
            <a:cxnSpLocks/>
          </p:cNvCxnSpPr>
          <p:nvPr/>
        </p:nvCxnSpPr>
        <p:spPr>
          <a:xfrm>
            <a:off x="4534849" y="558022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6235D6-775B-4308-BD57-58440369A739}"/>
              </a:ext>
            </a:extLst>
          </p:cNvPr>
          <p:cNvCxnSpPr>
            <a:cxnSpLocks/>
          </p:cNvCxnSpPr>
          <p:nvPr/>
        </p:nvCxnSpPr>
        <p:spPr>
          <a:xfrm>
            <a:off x="4635631" y="561727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2EA4D9-1F46-41F1-9BD8-2090422EF820}"/>
              </a:ext>
            </a:extLst>
          </p:cNvPr>
          <p:cNvCxnSpPr>
            <a:cxnSpLocks/>
          </p:cNvCxnSpPr>
          <p:nvPr/>
        </p:nvCxnSpPr>
        <p:spPr>
          <a:xfrm>
            <a:off x="4485676" y="520972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F03054-9350-4F53-867A-A9F57EF197E1}"/>
              </a:ext>
            </a:extLst>
          </p:cNvPr>
          <p:cNvCxnSpPr>
            <a:cxnSpLocks/>
          </p:cNvCxnSpPr>
          <p:nvPr/>
        </p:nvCxnSpPr>
        <p:spPr>
          <a:xfrm>
            <a:off x="4579084" y="524677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A7F4B90-1587-4A08-BD02-0EDAE18845B2}"/>
              </a:ext>
            </a:extLst>
          </p:cNvPr>
          <p:cNvCxnSpPr>
            <a:cxnSpLocks/>
          </p:cNvCxnSpPr>
          <p:nvPr/>
        </p:nvCxnSpPr>
        <p:spPr>
          <a:xfrm>
            <a:off x="4679866" y="528382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0805EA-AE24-4FB9-9DBA-A58EC939AA7C}"/>
              </a:ext>
            </a:extLst>
          </p:cNvPr>
          <p:cNvCxnSpPr>
            <a:cxnSpLocks/>
          </p:cNvCxnSpPr>
          <p:nvPr/>
        </p:nvCxnSpPr>
        <p:spPr>
          <a:xfrm>
            <a:off x="4780648" y="532087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00A0D9-68FF-4E63-9EC4-3B9CABFAA19C}"/>
              </a:ext>
            </a:extLst>
          </p:cNvPr>
          <p:cNvCxnSpPr>
            <a:cxnSpLocks/>
          </p:cNvCxnSpPr>
          <p:nvPr/>
        </p:nvCxnSpPr>
        <p:spPr>
          <a:xfrm>
            <a:off x="4881430" y="535792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AE79DC-B1D9-4A9D-BAC5-B60442141DC6}"/>
              </a:ext>
            </a:extLst>
          </p:cNvPr>
          <p:cNvCxnSpPr>
            <a:cxnSpLocks/>
          </p:cNvCxnSpPr>
          <p:nvPr/>
        </p:nvCxnSpPr>
        <p:spPr>
          <a:xfrm>
            <a:off x="4982212" y="5394973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FEB2D1-9A7F-42AC-9DA0-AD3D1A9C198C}"/>
              </a:ext>
            </a:extLst>
          </p:cNvPr>
          <p:cNvCxnSpPr>
            <a:cxnSpLocks/>
          </p:cNvCxnSpPr>
          <p:nvPr/>
        </p:nvCxnSpPr>
        <p:spPr>
          <a:xfrm>
            <a:off x="4566799" y="543202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DCCDF5B-9D61-4582-8C00-86611B183EC1}"/>
              </a:ext>
            </a:extLst>
          </p:cNvPr>
          <p:cNvCxnSpPr>
            <a:cxnSpLocks/>
          </p:cNvCxnSpPr>
          <p:nvPr/>
        </p:nvCxnSpPr>
        <p:spPr>
          <a:xfrm>
            <a:off x="4667581" y="546907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DB3D8A-ECC4-4BCD-980D-3AE7F7C01604}"/>
              </a:ext>
            </a:extLst>
          </p:cNvPr>
          <p:cNvCxnSpPr>
            <a:cxnSpLocks/>
          </p:cNvCxnSpPr>
          <p:nvPr/>
        </p:nvCxnSpPr>
        <p:spPr>
          <a:xfrm>
            <a:off x="4768363" y="550612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A8FF7E-7DE0-4D26-91AD-3CC677681B54}"/>
              </a:ext>
            </a:extLst>
          </p:cNvPr>
          <p:cNvCxnSpPr>
            <a:cxnSpLocks/>
          </p:cNvCxnSpPr>
          <p:nvPr/>
        </p:nvCxnSpPr>
        <p:spPr>
          <a:xfrm>
            <a:off x="4869145" y="554317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5C6FB6-025C-47C0-8450-2F738413EABA}"/>
              </a:ext>
            </a:extLst>
          </p:cNvPr>
          <p:cNvCxnSpPr>
            <a:cxnSpLocks/>
          </p:cNvCxnSpPr>
          <p:nvPr/>
        </p:nvCxnSpPr>
        <p:spPr>
          <a:xfrm>
            <a:off x="4969927" y="558022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797FE6C-A3FC-4A62-8FAC-F8408348400A}"/>
              </a:ext>
            </a:extLst>
          </p:cNvPr>
          <p:cNvCxnSpPr>
            <a:cxnSpLocks/>
          </p:cNvCxnSpPr>
          <p:nvPr/>
        </p:nvCxnSpPr>
        <p:spPr>
          <a:xfrm>
            <a:off x="5070709" y="5617273"/>
            <a:ext cx="3874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41F321-58E2-4A20-AD31-6BE0ABF402AA}"/>
              </a:ext>
            </a:extLst>
          </p:cNvPr>
          <p:cNvCxnSpPr>
            <a:cxnSpLocks/>
          </p:cNvCxnSpPr>
          <p:nvPr/>
        </p:nvCxnSpPr>
        <p:spPr>
          <a:xfrm>
            <a:off x="1558120" y="5202348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4724711-996E-46A5-AA29-E194AD4B0722}"/>
              </a:ext>
            </a:extLst>
          </p:cNvPr>
          <p:cNvCxnSpPr>
            <a:cxnSpLocks/>
          </p:cNvCxnSpPr>
          <p:nvPr/>
        </p:nvCxnSpPr>
        <p:spPr>
          <a:xfrm>
            <a:off x="1968617" y="5202348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F6BA54A-BB06-4F25-B8FF-F09AC6635EC0}"/>
              </a:ext>
            </a:extLst>
          </p:cNvPr>
          <p:cNvCxnSpPr>
            <a:cxnSpLocks/>
          </p:cNvCxnSpPr>
          <p:nvPr/>
        </p:nvCxnSpPr>
        <p:spPr>
          <a:xfrm>
            <a:off x="2381573" y="5202348"/>
            <a:ext cx="3874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CC93469-F503-4270-BE91-2C561265D950}"/>
              </a:ext>
            </a:extLst>
          </p:cNvPr>
          <p:cNvSpPr/>
          <p:nvPr/>
        </p:nvSpPr>
        <p:spPr>
          <a:xfrm>
            <a:off x="1147531" y="4700252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what we got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CD6B327-21AE-4EBF-91CE-52FCBE92232B}"/>
              </a:ext>
            </a:extLst>
          </p:cNvPr>
          <p:cNvSpPr/>
          <p:nvPr/>
        </p:nvSpPr>
        <p:spPr>
          <a:xfrm>
            <a:off x="3254089" y="4700252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what we want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C8847-0E0D-4783-B126-69F212EF46F6}"/>
              </a:ext>
            </a:extLst>
          </p:cNvPr>
          <p:cNvSpPr txBox="1"/>
          <p:nvPr/>
        </p:nvSpPr>
        <p:spPr>
          <a:xfrm>
            <a:off x="5498688" y="511031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forward reads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6C6A34-D538-4683-A51F-05D67F799516}"/>
              </a:ext>
            </a:extLst>
          </p:cNvPr>
          <p:cNvSpPr txBox="1"/>
          <p:nvPr/>
        </p:nvSpPr>
        <p:spPr>
          <a:xfrm>
            <a:off x="5498688" y="5358580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93300"/>
                </a:solidFill>
              </a:rPr>
              <a:t>reverse reads</a:t>
            </a:r>
          </a:p>
        </p:txBody>
      </p:sp>
    </p:spTree>
    <p:extLst>
      <p:ext uri="{BB962C8B-B14F-4D97-AF65-F5344CB8AC3E}">
        <p14:creationId xmlns:p14="http://schemas.microsoft.com/office/powerpoint/2010/main" val="42758448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5362</TotalTime>
  <Words>8634</Words>
  <Application>Microsoft Office PowerPoint</Application>
  <PresentationFormat>On-screen Show (4:3)</PresentationFormat>
  <Paragraphs>874</Paragraphs>
  <Slides>61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Consolas</vt:lpstr>
      <vt:lpstr>Courier New</vt:lpstr>
      <vt:lpstr>Times New Roman</vt:lpstr>
      <vt:lpstr>Wingdings</vt:lpstr>
      <vt:lpstr>Default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Bodo</dc:creator>
  <cp:lastModifiedBy>Bodo Linz</cp:lastModifiedBy>
  <cp:revision>219</cp:revision>
  <dcterms:created xsi:type="dcterms:W3CDTF">2015-04-29T20:57:03Z</dcterms:created>
  <dcterms:modified xsi:type="dcterms:W3CDTF">2020-02-18T17:14:01Z</dcterms:modified>
</cp:coreProperties>
</file>